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6" r:id="rId2"/>
    <p:sldMasterId id="2147483677" r:id="rId3"/>
    <p:sldMasterId id="2147483684" r:id="rId4"/>
    <p:sldMasterId id="2147483710" r:id="rId5"/>
    <p:sldMasterId id="2147483743" r:id="rId6"/>
    <p:sldMasterId id="2147483752" r:id="rId7"/>
  </p:sldMasterIdLst>
  <p:notesMasterIdLst>
    <p:notesMasterId r:id="rId52"/>
  </p:notesMasterIdLst>
  <p:sldIdLst>
    <p:sldId id="315" r:id="rId8"/>
    <p:sldId id="417" r:id="rId9"/>
    <p:sldId id="418" r:id="rId10"/>
    <p:sldId id="419" r:id="rId11"/>
    <p:sldId id="259" r:id="rId12"/>
    <p:sldId id="260" r:id="rId13"/>
    <p:sldId id="261" r:id="rId14"/>
    <p:sldId id="262" r:id="rId15"/>
    <p:sldId id="263" r:id="rId16"/>
    <p:sldId id="264" r:id="rId17"/>
    <p:sldId id="269" r:id="rId18"/>
    <p:sldId id="412" r:id="rId19"/>
    <p:sldId id="333" r:id="rId20"/>
    <p:sldId id="334" r:id="rId21"/>
    <p:sldId id="335" r:id="rId22"/>
    <p:sldId id="336" r:id="rId23"/>
    <p:sldId id="337" r:id="rId24"/>
    <p:sldId id="338" r:id="rId25"/>
    <p:sldId id="339" r:id="rId26"/>
    <p:sldId id="386" r:id="rId27"/>
    <p:sldId id="280" r:id="rId28"/>
    <p:sldId id="282" r:id="rId29"/>
    <p:sldId id="361" r:id="rId30"/>
    <p:sldId id="387" r:id="rId31"/>
    <p:sldId id="382" r:id="rId32"/>
    <p:sldId id="383" r:id="rId33"/>
    <p:sldId id="397"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296" r:id="rId47"/>
    <p:sldId id="399" r:id="rId48"/>
    <p:sldId id="420" r:id="rId49"/>
    <p:sldId id="421" r:id="rId50"/>
    <p:sldId id="363" r:id="rId51"/>
  </p:sldIdLst>
  <p:sldSz cx="9144000" cy="5143500" type="screen16x9"/>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63A"/>
    <a:srgbClr val="FFFFFF"/>
    <a:srgbClr val="9F0836"/>
    <a:srgbClr val="953735"/>
    <a:srgbClr val="5D6767"/>
    <a:srgbClr val="798585"/>
    <a:srgbClr val="929C9C"/>
    <a:srgbClr val="737F7F"/>
    <a:srgbClr val="7F8989"/>
    <a:srgbClr val="576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15" autoAdjust="0"/>
    <p:restoredTop sz="99792" autoAdjust="0"/>
  </p:normalViewPr>
  <p:slideViewPr>
    <p:cSldViewPr>
      <p:cViewPr>
        <p:scale>
          <a:sx n="75" d="100"/>
          <a:sy n="75" d="100"/>
        </p:scale>
        <p:origin x="-1632" y="-728"/>
      </p:cViewPr>
      <p:guideLst>
        <p:guide orient="horz" pos="3089"/>
        <p:guide orient="horz" pos="612"/>
        <p:guide pos="365"/>
      </p:guideLst>
    </p:cSldViewPr>
  </p:slideViewPr>
  <p:notesTextViewPr>
    <p:cViewPr>
      <p:scale>
        <a:sx n="1" d="1"/>
        <a:sy n="1" d="1"/>
      </p:scale>
      <p:origin x="0" y="0"/>
    </p:cViewPr>
  </p:notesTextViewPr>
  <p:sorterViewPr>
    <p:cViewPr>
      <p:scale>
        <a:sx n="100" d="100"/>
        <a:sy n="100" d="100"/>
      </p:scale>
      <p:origin x="0" y="3920"/>
    </p:cViewPr>
  </p:sorterViewPr>
  <p:notesViewPr>
    <p:cSldViewPr>
      <p:cViewPr varScale="1">
        <p:scale>
          <a:sx n="98" d="100"/>
          <a:sy n="98" d="100"/>
        </p:scale>
        <p:origin x="-3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tags" Target="tags/tag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A48528">
                    <a:alpha val="60000"/>
                  </a:srgbClr>
                </a:gs>
                <a:gs pos="60000">
                  <a:srgbClr val="CEA731">
                    <a:alpha val="60000"/>
                  </a:srgbClr>
                </a:gs>
                <a:gs pos="69000">
                  <a:srgbClr val="A38427">
                    <a:alpha val="60000"/>
                  </a:srgbClr>
                </a:gs>
                <a:gs pos="0">
                  <a:srgbClr val="846A20">
                    <a:alpha val="60000"/>
                  </a:srgbClr>
                </a:gs>
                <a:gs pos="47080">
                  <a:schemeClr val="bg2">
                    <a:alpha val="60000"/>
                  </a:schemeClr>
                </a:gs>
                <a:gs pos="22000">
                  <a:schemeClr val="bg2">
                    <a:alpha val="60000"/>
                  </a:schemeClr>
                </a:gs>
                <a:gs pos="97000">
                  <a:srgbClr val="655521">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numCache>
            </c:numRef>
          </c:cat>
          <c:val>
            <c:numRef>
              <c:f>Sheet1!$B$2:$B$15</c:f>
              <c:numCache>
                <c:formatCode>General</c:formatCode>
                <c:ptCount val="14"/>
                <c:pt idx="0">
                  <c:v>167.0</c:v>
                </c:pt>
                <c:pt idx="1">
                  <c:v>150.0</c:v>
                </c:pt>
                <c:pt idx="2">
                  <c:v>174.0</c:v>
                </c:pt>
                <c:pt idx="3">
                  <c:v>98.0</c:v>
                </c:pt>
                <c:pt idx="4">
                  <c:v>48.0</c:v>
                </c:pt>
                <c:pt idx="5">
                  <c:v>134.0</c:v>
                </c:pt>
                <c:pt idx="6">
                  <c:v>91.0</c:v>
                </c:pt>
                <c:pt idx="7">
                  <c:v>119.0</c:v>
                </c:pt>
                <c:pt idx="8">
                  <c:v>88.0</c:v>
                </c:pt>
                <c:pt idx="9">
                  <c:v>69.0</c:v>
                </c:pt>
                <c:pt idx="10">
                  <c:v>55.0</c:v>
                </c:pt>
                <c:pt idx="11">
                  <c:v>24.0</c:v>
                </c:pt>
                <c:pt idx="12">
                  <c:v>17.0</c:v>
                </c:pt>
                <c:pt idx="13">
                  <c:v>23.0</c:v>
                </c:pt>
              </c:numCache>
            </c:numRef>
          </c:val>
        </c:ser>
        <c:dLbls>
          <c:showLegendKey val="0"/>
          <c:showVal val="0"/>
          <c:showCatName val="0"/>
          <c:showSerName val="0"/>
          <c:showPercent val="0"/>
          <c:showBubbleSize val="0"/>
        </c:dLbls>
        <c:gapWidth val="20"/>
        <c:axId val="2143467704"/>
        <c:axId val="2143471128"/>
      </c:barChart>
      <c:catAx>
        <c:axId val="2143467704"/>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3471128"/>
        <c:crosses val="autoZero"/>
        <c:auto val="1"/>
        <c:lblAlgn val="ctr"/>
        <c:lblOffset val="100"/>
        <c:noMultiLvlLbl val="0"/>
      </c:catAx>
      <c:valAx>
        <c:axId val="2143471128"/>
        <c:scaling>
          <c:orientation val="minMax"/>
          <c:max val="200.0"/>
          <c:min val="0.0"/>
        </c:scaling>
        <c:delete val="1"/>
        <c:axPos val="b"/>
        <c:numFmt formatCode="General" sourceLinked="1"/>
        <c:majorTickMark val="out"/>
        <c:minorTickMark val="none"/>
        <c:tickLblPos val="none"/>
        <c:crossAx val="214346770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A48528">
                    <a:alpha val="60000"/>
                  </a:srgbClr>
                </a:gs>
                <a:gs pos="60000">
                  <a:srgbClr val="CEA731">
                    <a:alpha val="60000"/>
                  </a:srgbClr>
                </a:gs>
                <a:gs pos="69000">
                  <a:srgbClr val="A38427">
                    <a:alpha val="60000"/>
                  </a:srgbClr>
                </a:gs>
                <a:gs pos="0">
                  <a:srgbClr val="846A20">
                    <a:alpha val="60000"/>
                  </a:srgbClr>
                </a:gs>
                <a:gs pos="47080">
                  <a:schemeClr val="bg2">
                    <a:alpha val="60000"/>
                  </a:schemeClr>
                </a:gs>
                <a:gs pos="22000">
                  <a:schemeClr val="bg2">
                    <a:alpha val="60000"/>
                  </a:schemeClr>
                </a:gs>
                <a:gs pos="97000">
                  <a:srgbClr val="655521">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numCache>
            </c:numRef>
          </c:cat>
          <c:val>
            <c:numRef>
              <c:f>Sheet1!$B$2:$B$15</c:f>
              <c:numCache>
                <c:formatCode>General</c:formatCode>
                <c:ptCount val="14"/>
                <c:pt idx="0">
                  <c:v>167.0</c:v>
                </c:pt>
                <c:pt idx="1">
                  <c:v>150.0</c:v>
                </c:pt>
                <c:pt idx="2">
                  <c:v>174.0</c:v>
                </c:pt>
                <c:pt idx="3">
                  <c:v>98.0</c:v>
                </c:pt>
                <c:pt idx="4">
                  <c:v>48.0</c:v>
                </c:pt>
                <c:pt idx="5">
                  <c:v>134.0</c:v>
                </c:pt>
                <c:pt idx="6">
                  <c:v>91.0</c:v>
                </c:pt>
                <c:pt idx="7">
                  <c:v>119.0</c:v>
                </c:pt>
                <c:pt idx="8">
                  <c:v>88.0</c:v>
                </c:pt>
                <c:pt idx="9">
                  <c:v>69.0</c:v>
                </c:pt>
                <c:pt idx="10">
                  <c:v>55.0</c:v>
                </c:pt>
                <c:pt idx="11">
                  <c:v>24.0</c:v>
                </c:pt>
                <c:pt idx="12">
                  <c:v>17.0</c:v>
                </c:pt>
                <c:pt idx="13">
                  <c:v>23.0</c:v>
                </c:pt>
              </c:numCache>
            </c:numRef>
          </c:val>
        </c:ser>
        <c:dLbls>
          <c:showLegendKey val="0"/>
          <c:showVal val="0"/>
          <c:showCatName val="0"/>
          <c:showSerName val="0"/>
          <c:showPercent val="0"/>
          <c:showBubbleSize val="0"/>
        </c:dLbls>
        <c:gapWidth val="20"/>
        <c:axId val="2143864616"/>
        <c:axId val="2143868056"/>
      </c:barChart>
      <c:catAx>
        <c:axId val="2143864616"/>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3868056"/>
        <c:crosses val="autoZero"/>
        <c:auto val="1"/>
        <c:lblAlgn val="ctr"/>
        <c:lblOffset val="100"/>
        <c:noMultiLvlLbl val="0"/>
      </c:catAx>
      <c:valAx>
        <c:axId val="2143868056"/>
        <c:scaling>
          <c:orientation val="minMax"/>
          <c:max val="200.0"/>
          <c:min val="0.0"/>
        </c:scaling>
        <c:delete val="1"/>
        <c:axPos val="b"/>
        <c:numFmt formatCode="General" sourceLinked="1"/>
        <c:majorTickMark val="out"/>
        <c:minorTickMark val="none"/>
        <c:tickLblPos val="none"/>
        <c:crossAx val="21438646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666666">
                    <a:alpha val="60000"/>
                  </a:srgbClr>
                </a:gs>
                <a:gs pos="60000">
                  <a:srgbClr val="808080">
                    <a:alpha val="60000"/>
                  </a:srgbClr>
                </a:gs>
                <a:gs pos="69000">
                  <a:srgbClr val="656565">
                    <a:alpha val="60000"/>
                  </a:srgbClr>
                </a:gs>
                <a:gs pos="0">
                  <a:srgbClr val="525252">
                    <a:alpha val="60000"/>
                  </a:srgbClr>
                </a:gs>
                <a:gs pos="47080">
                  <a:srgbClr val="989898">
                    <a:alpha val="60000"/>
                  </a:srgbClr>
                </a:gs>
                <a:gs pos="22000">
                  <a:srgbClr val="989898">
                    <a:alpha val="60000"/>
                  </a:srgbClr>
                </a:gs>
                <a:gs pos="97000">
                  <a:srgbClr val="434343">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numCache>
            </c:numRef>
          </c:cat>
          <c:val>
            <c:numRef>
              <c:f>Sheet1!$B$2:$B$15</c:f>
              <c:numCache>
                <c:formatCode>General</c:formatCode>
                <c:ptCount val="14"/>
                <c:pt idx="0">
                  <c:v>14.0</c:v>
                </c:pt>
                <c:pt idx="1">
                  <c:v>12.0</c:v>
                </c:pt>
                <c:pt idx="2">
                  <c:v>9.5</c:v>
                </c:pt>
                <c:pt idx="3">
                  <c:v>7.0</c:v>
                </c:pt>
                <c:pt idx="4">
                  <c:v>6.5</c:v>
                </c:pt>
                <c:pt idx="5">
                  <c:v>6.0</c:v>
                </c:pt>
                <c:pt idx="6">
                  <c:v>5.5</c:v>
                </c:pt>
                <c:pt idx="7">
                  <c:v>5.0</c:v>
                </c:pt>
                <c:pt idx="8">
                  <c:v>4.5</c:v>
                </c:pt>
                <c:pt idx="9">
                  <c:v>4.0</c:v>
                </c:pt>
                <c:pt idx="10">
                  <c:v>3.5</c:v>
                </c:pt>
                <c:pt idx="11">
                  <c:v>3.0</c:v>
                </c:pt>
                <c:pt idx="12">
                  <c:v>2.5</c:v>
                </c:pt>
                <c:pt idx="13">
                  <c:v>2.0</c:v>
                </c:pt>
              </c:numCache>
            </c:numRef>
          </c:val>
        </c:ser>
        <c:dLbls>
          <c:showLegendKey val="0"/>
          <c:showVal val="0"/>
          <c:showCatName val="0"/>
          <c:showSerName val="0"/>
          <c:showPercent val="0"/>
          <c:showBubbleSize val="0"/>
        </c:dLbls>
        <c:gapWidth val="20"/>
        <c:axId val="2143907608"/>
        <c:axId val="2143911048"/>
      </c:barChart>
      <c:catAx>
        <c:axId val="2143907608"/>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3911048"/>
        <c:crosses val="autoZero"/>
        <c:auto val="1"/>
        <c:lblAlgn val="ctr"/>
        <c:lblOffset val="100"/>
        <c:noMultiLvlLbl val="0"/>
      </c:catAx>
      <c:valAx>
        <c:axId val="2143911048"/>
        <c:scaling>
          <c:orientation val="minMax"/>
          <c:max val="200.0"/>
          <c:min val="0.0"/>
        </c:scaling>
        <c:delete val="1"/>
        <c:axPos val="b"/>
        <c:numFmt formatCode="General" sourceLinked="1"/>
        <c:majorTickMark val="out"/>
        <c:minorTickMark val="none"/>
        <c:tickLblPos val="none"/>
        <c:crossAx val="214390760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A48528">
                    <a:alpha val="60000"/>
                  </a:srgbClr>
                </a:gs>
                <a:gs pos="60000">
                  <a:srgbClr val="CEA731">
                    <a:alpha val="60000"/>
                  </a:srgbClr>
                </a:gs>
                <a:gs pos="69000">
                  <a:srgbClr val="A38427">
                    <a:alpha val="60000"/>
                  </a:srgbClr>
                </a:gs>
                <a:gs pos="0">
                  <a:srgbClr val="846A20">
                    <a:alpha val="60000"/>
                  </a:srgbClr>
                </a:gs>
                <a:gs pos="47080">
                  <a:schemeClr val="bg2">
                    <a:alpha val="60000"/>
                  </a:schemeClr>
                </a:gs>
                <a:gs pos="22000">
                  <a:schemeClr val="bg2">
                    <a:alpha val="60000"/>
                  </a:schemeClr>
                </a:gs>
                <a:gs pos="97000">
                  <a:srgbClr val="655521">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numCache>
            </c:numRef>
          </c:cat>
          <c:val>
            <c:numRef>
              <c:f>Sheet1!$B$2:$B$15</c:f>
              <c:numCache>
                <c:formatCode>General</c:formatCode>
                <c:ptCount val="14"/>
                <c:pt idx="0">
                  <c:v>167.0</c:v>
                </c:pt>
                <c:pt idx="1">
                  <c:v>150.0</c:v>
                </c:pt>
                <c:pt idx="2">
                  <c:v>174.0</c:v>
                </c:pt>
                <c:pt idx="3">
                  <c:v>98.0</c:v>
                </c:pt>
                <c:pt idx="4">
                  <c:v>48.0</c:v>
                </c:pt>
                <c:pt idx="5">
                  <c:v>134.0</c:v>
                </c:pt>
                <c:pt idx="6">
                  <c:v>91.0</c:v>
                </c:pt>
                <c:pt idx="7">
                  <c:v>119.0</c:v>
                </c:pt>
                <c:pt idx="8">
                  <c:v>88.0</c:v>
                </c:pt>
                <c:pt idx="9">
                  <c:v>69.0</c:v>
                </c:pt>
                <c:pt idx="10">
                  <c:v>55.0</c:v>
                </c:pt>
                <c:pt idx="11">
                  <c:v>24.0</c:v>
                </c:pt>
                <c:pt idx="12">
                  <c:v>17.0</c:v>
                </c:pt>
                <c:pt idx="13">
                  <c:v>23.0</c:v>
                </c:pt>
              </c:numCache>
            </c:numRef>
          </c:val>
        </c:ser>
        <c:dLbls>
          <c:showLegendKey val="0"/>
          <c:showVal val="0"/>
          <c:showCatName val="0"/>
          <c:showSerName val="0"/>
          <c:showPercent val="0"/>
          <c:showBubbleSize val="0"/>
        </c:dLbls>
        <c:gapWidth val="20"/>
        <c:axId val="2143948056"/>
        <c:axId val="2143951496"/>
      </c:barChart>
      <c:catAx>
        <c:axId val="2143948056"/>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3951496"/>
        <c:crosses val="autoZero"/>
        <c:auto val="1"/>
        <c:lblAlgn val="ctr"/>
        <c:lblOffset val="100"/>
        <c:noMultiLvlLbl val="0"/>
      </c:catAx>
      <c:valAx>
        <c:axId val="2143951496"/>
        <c:scaling>
          <c:orientation val="minMax"/>
          <c:max val="200.0"/>
          <c:min val="0.0"/>
        </c:scaling>
        <c:delete val="1"/>
        <c:axPos val="b"/>
        <c:numFmt formatCode="General" sourceLinked="1"/>
        <c:majorTickMark val="out"/>
        <c:minorTickMark val="none"/>
        <c:tickLblPos val="none"/>
        <c:crossAx val="21439480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666666">
                    <a:alpha val="60000"/>
                  </a:srgbClr>
                </a:gs>
                <a:gs pos="60000">
                  <a:srgbClr val="808080">
                    <a:alpha val="60000"/>
                  </a:srgbClr>
                </a:gs>
                <a:gs pos="69000">
                  <a:srgbClr val="656565">
                    <a:alpha val="60000"/>
                  </a:srgbClr>
                </a:gs>
                <a:gs pos="0">
                  <a:srgbClr val="525252">
                    <a:alpha val="60000"/>
                  </a:srgbClr>
                </a:gs>
                <a:gs pos="47080">
                  <a:srgbClr val="989898">
                    <a:alpha val="60000"/>
                  </a:srgbClr>
                </a:gs>
                <a:gs pos="22000">
                  <a:srgbClr val="989898">
                    <a:alpha val="60000"/>
                  </a:srgbClr>
                </a:gs>
                <a:gs pos="97000">
                  <a:srgbClr val="434343">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numCache>
            </c:numRef>
          </c:cat>
          <c:val>
            <c:numRef>
              <c:f>Sheet1!$B$2:$B$15</c:f>
              <c:numCache>
                <c:formatCode>General</c:formatCode>
                <c:ptCount val="14"/>
                <c:pt idx="0">
                  <c:v>14.0</c:v>
                </c:pt>
                <c:pt idx="1">
                  <c:v>12.0</c:v>
                </c:pt>
                <c:pt idx="2">
                  <c:v>9.5</c:v>
                </c:pt>
                <c:pt idx="3">
                  <c:v>7.0</c:v>
                </c:pt>
                <c:pt idx="4">
                  <c:v>6.5</c:v>
                </c:pt>
                <c:pt idx="5">
                  <c:v>6.0</c:v>
                </c:pt>
                <c:pt idx="6">
                  <c:v>5.5</c:v>
                </c:pt>
                <c:pt idx="7">
                  <c:v>5.0</c:v>
                </c:pt>
                <c:pt idx="8">
                  <c:v>4.5</c:v>
                </c:pt>
                <c:pt idx="9">
                  <c:v>4.0</c:v>
                </c:pt>
                <c:pt idx="10">
                  <c:v>3.5</c:v>
                </c:pt>
                <c:pt idx="11">
                  <c:v>3.0</c:v>
                </c:pt>
                <c:pt idx="12">
                  <c:v>2.5</c:v>
                </c:pt>
                <c:pt idx="13">
                  <c:v>2.0</c:v>
                </c:pt>
              </c:numCache>
            </c:numRef>
          </c:val>
        </c:ser>
        <c:dLbls>
          <c:showLegendKey val="0"/>
          <c:showVal val="0"/>
          <c:showCatName val="0"/>
          <c:showSerName val="0"/>
          <c:showPercent val="0"/>
          <c:showBubbleSize val="0"/>
        </c:dLbls>
        <c:gapWidth val="20"/>
        <c:axId val="2143978856"/>
        <c:axId val="2143982296"/>
      </c:barChart>
      <c:catAx>
        <c:axId val="2143978856"/>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3982296"/>
        <c:crosses val="autoZero"/>
        <c:auto val="1"/>
        <c:lblAlgn val="ctr"/>
        <c:lblOffset val="100"/>
        <c:noMultiLvlLbl val="0"/>
      </c:catAx>
      <c:valAx>
        <c:axId val="2143982296"/>
        <c:scaling>
          <c:orientation val="minMax"/>
          <c:max val="200.0"/>
          <c:min val="0.0"/>
        </c:scaling>
        <c:delete val="1"/>
        <c:axPos val="b"/>
        <c:numFmt formatCode="General" sourceLinked="1"/>
        <c:majorTickMark val="out"/>
        <c:minorTickMark val="none"/>
        <c:tickLblPos val="none"/>
        <c:crossAx val="214397885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A48528">
                    <a:alpha val="60000"/>
                  </a:srgbClr>
                </a:gs>
                <a:gs pos="60000">
                  <a:srgbClr val="CEA731">
                    <a:alpha val="60000"/>
                  </a:srgbClr>
                </a:gs>
                <a:gs pos="69000">
                  <a:srgbClr val="A38427">
                    <a:alpha val="60000"/>
                  </a:srgbClr>
                </a:gs>
                <a:gs pos="0">
                  <a:srgbClr val="846A20">
                    <a:alpha val="60000"/>
                  </a:srgbClr>
                </a:gs>
                <a:gs pos="47080">
                  <a:schemeClr val="bg2">
                    <a:alpha val="60000"/>
                  </a:schemeClr>
                </a:gs>
                <a:gs pos="22000">
                  <a:schemeClr val="bg2">
                    <a:alpha val="60000"/>
                  </a:schemeClr>
                </a:gs>
                <a:gs pos="97000">
                  <a:srgbClr val="655521">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numCache>
            </c:numRef>
          </c:cat>
          <c:val>
            <c:numRef>
              <c:f>Sheet1!$B$2:$B$15</c:f>
              <c:numCache>
                <c:formatCode>General</c:formatCode>
                <c:ptCount val="14"/>
                <c:pt idx="0">
                  <c:v>167.0</c:v>
                </c:pt>
                <c:pt idx="1">
                  <c:v>150.0</c:v>
                </c:pt>
                <c:pt idx="2">
                  <c:v>174.0</c:v>
                </c:pt>
                <c:pt idx="3">
                  <c:v>98.0</c:v>
                </c:pt>
                <c:pt idx="4">
                  <c:v>48.0</c:v>
                </c:pt>
                <c:pt idx="5">
                  <c:v>134.0</c:v>
                </c:pt>
                <c:pt idx="6">
                  <c:v>91.0</c:v>
                </c:pt>
                <c:pt idx="7">
                  <c:v>119.0</c:v>
                </c:pt>
                <c:pt idx="8">
                  <c:v>88.0</c:v>
                </c:pt>
                <c:pt idx="9">
                  <c:v>69.0</c:v>
                </c:pt>
                <c:pt idx="10">
                  <c:v>55.0</c:v>
                </c:pt>
                <c:pt idx="11">
                  <c:v>24.0</c:v>
                </c:pt>
                <c:pt idx="12">
                  <c:v>17.0</c:v>
                </c:pt>
                <c:pt idx="13">
                  <c:v>23.0</c:v>
                </c:pt>
              </c:numCache>
            </c:numRef>
          </c:val>
        </c:ser>
        <c:dLbls>
          <c:showLegendKey val="0"/>
          <c:showVal val="0"/>
          <c:showCatName val="0"/>
          <c:showSerName val="0"/>
          <c:showPercent val="0"/>
          <c:showBubbleSize val="0"/>
        </c:dLbls>
        <c:gapWidth val="20"/>
        <c:axId val="2144028616"/>
        <c:axId val="2144032040"/>
      </c:barChart>
      <c:catAx>
        <c:axId val="2144028616"/>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4032040"/>
        <c:crosses val="autoZero"/>
        <c:auto val="1"/>
        <c:lblAlgn val="ctr"/>
        <c:lblOffset val="100"/>
        <c:noMultiLvlLbl val="0"/>
      </c:catAx>
      <c:valAx>
        <c:axId val="2144032040"/>
        <c:scaling>
          <c:orientation val="minMax"/>
          <c:max val="200.0"/>
          <c:min val="0.0"/>
        </c:scaling>
        <c:delete val="1"/>
        <c:axPos val="b"/>
        <c:numFmt formatCode="General" sourceLinked="1"/>
        <c:majorTickMark val="out"/>
        <c:minorTickMark val="none"/>
        <c:tickLblPos val="none"/>
        <c:crossAx val="214402861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666666">
                    <a:alpha val="60000"/>
                  </a:srgbClr>
                </a:gs>
                <a:gs pos="60000">
                  <a:srgbClr val="808080">
                    <a:alpha val="60000"/>
                  </a:srgbClr>
                </a:gs>
                <a:gs pos="69000">
                  <a:srgbClr val="656565">
                    <a:alpha val="60000"/>
                  </a:srgbClr>
                </a:gs>
                <a:gs pos="0">
                  <a:srgbClr val="525252">
                    <a:alpha val="60000"/>
                  </a:srgbClr>
                </a:gs>
                <a:gs pos="47080">
                  <a:srgbClr val="989898">
                    <a:alpha val="60000"/>
                  </a:srgbClr>
                </a:gs>
                <a:gs pos="22000">
                  <a:srgbClr val="989898">
                    <a:alpha val="60000"/>
                  </a:srgbClr>
                </a:gs>
                <a:gs pos="97000">
                  <a:srgbClr val="434343">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numCache>
            </c:numRef>
          </c:cat>
          <c:val>
            <c:numRef>
              <c:f>Sheet1!$B$2:$B$15</c:f>
              <c:numCache>
                <c:formatCode>General</c:formatCode>
                <c:ptCount val="14"/>
                <c:pt idx="0">
                  <c:v>14.0</c:v>
                </c:pt>
                <c:pt idx="1">
                  <c:v>12.0</c:v>
                </c:pt>
                <c:pt idx="2">
                  <c:v>9.5</c:v>
                </c:pt>
                <c:pt idx="3">
                  <c:v>7.0</c:v>
                </c:pt>
                <c:pt idx="4">
                  <c:v>6.5</c:v>
                </c:pt>
                <c:pt idx="5">
                  <c:v>6.0</c:v>
                </c:pt>
                <c:pt idx="6">
                  <c:v>5.5</c:v>
                </c:pt>
                <c:pt idx="7">
                  <c:v>5.0</c:v>
                </c:pt>
                <c:pt idx="8">
                  <c:v>4.5</c:v>
                </c:pt>
                <c:pt idx="9">
                  <c:v>4.0</c:v>
                </c:pt>
                <c:pt idx="10">
                  <c:v>3.5</c:v>
                </c:pt>
                <c:pt idx="11">
                  <c:v>3.0</c:v>
                </c:pt>
                <c:pt idx="12">
                  <c:v>2.5</c:v>
                </c:pt>
                <c:pt idx="13">
                  <c:v>2.0</c:v>
                </c:pt>
              </c:numCache>
            </c:numRef>
          </c:val>
        </c:ser>
        <c:dLbls>
          <c:showLegendKey val="0"/>
          <c:showVal val="0"/>
          <c:showCatName val="0"/>
          <c:showSerName val="0"/>
          <c:showPercent val="0"/>
          <c:showBubbleSize val="0"/>
        </c:dLbls>
        <c:gapWidth val="20"/>
        <c:axId val="2144160440"/>
        <c:axId val="2144163880"/>
      </c:barChart>
      <c:catAx>
        <c:axId val="2144160440"/>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4163880"/>
        <c:crosses val="autoZero"/>
        <c:auto val="1"/>
        <c:lblAlgn val="ctr"/>
        <c:lblOffset val="100"/>
        <c:noMultiLvlLbl val="0"/>
      </c:catAx>
      <c:valAx>
        <c:axId val="2144163880"/>
        <c:scaling>
          <c:orientation val="minMax"/>
          <c:max val="200.0"/>
          <c:min val="0.0"/>
        </c:scaling>
        <c:delete val="1"/>
        <c:axPos val="b"/>
        <c:numFmt formatCode="General" sourceLinked="1"/>
        <c:majorTickMark val="out"/>
        <c:minorTickMark val="none"/>
        <c:tickLblPos val="none"/>
        <c:crossAx val="2144160440"/>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A48528">
                    <a:alpha val="60000"/>
                  </a:srgbClr>
                </a:gs>
                <a:gs pos="60000">
                  <a:srgbClr val="CEA731">
                    <a:alpha val="60000"/>
                  </a:srgbClr>
                </a:gs>
                <a:gs pos="69000">
                  <a:srgbClr val="A38427">
                    <a:alpha val="60000"/>
                  </a:srgbClr>
                </a:gs>
                <a:gs pos="0">
                  <a:srgbClr val="846A20">
                    <a:alpha val="60000"/>
                  </a:srgbClr>
                </a:gs>
                <a:gs pos="47080">
                  <a:schemeClr val="bg2">
                    <a:alpha val="60000"/>
                  </a:schemeClr>
                </a:gs>
                <a:gs pos="22000">
                  <a:schemeClr val="bg2">
                    <a:alpha val="60000"/>
                  </a:schemeClr>
                </a:gs>
                <a:gs pos="97000">
                  <a:srgbClr val="655521">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1996.0</c:v>
                </c:pt>
                <c:pt idx="1">
                  <c:v>1997.0</c:v>
                </c:pt>
                <c:pt idx="2">
                  <c:v>1998.0</c:v>
                </c:pt>
                <c:pt idx="3">
                  <c:v>1999.0</c:v>
                </c:pt>
                <c:pt idx="4">
                  <c:v>2000.0</c:v>
                </c:pt>
                <c:pt idx="5">
                  <c:v>2001.0</c:v>
                </c:pt>
                <c:pt idx="6">
                  <c:v>2002.0</c:v>
                </c:pt>
                <c:pt idx="7">
                  <c:v>2003.0</c:v>
                </c:pt>
                <c:pt idx="8">
                  <c:v>2004.0</c:v>
                </c:pt>
                <c:pt idx="9">
                  <c:v>2005.0</c:v>
                </c:pt>
                <c:pt idx="10">
                  <c:v>2006.0</c:v>
                </c:pt>
                <c:pt idx="11">
                  <c:v>2007.0</c:v>
                </c:pt>
                <c:pt idx="12">
                  <c:v>2008.0</c:v>
                </c:pt>
                <c:pt idx="13">
                  <c:v>2009.0</c:v>
                </c:pt>
              </c:numCache>
            </c:numRef>
          </c:cat>
          <c:val>
            <c:numRef>
              <c:f>Sheet1!$B$2:$B$15</c:f>
              <c:numCache>
                <c:formatCode>General</c:formatCode>
                <c:ptCount val="14"/>
                <c:pt idx="0">
                  <c:v>167.0</c:v>
                </c:pt>
                <c:pt idx="1">
                  <c:v>150.0</c:v>
                </c:pt>
                <c:pt idx="2">
                  <c:v>174.0</c:v>
                </c:pt>
                <c:pt idx="3">
                  <c:v>98.0</c:v>
                </c:pt>
                <c:pt idx="4">
                  <c:v>48.0</c:v>
                </c:pt>
                <c:pt idx="5">
                  <c:v>134.0</c:v>
                </c:pt>
                <c:pt idx="6">
                  <c:v>91.0</c:v>
                </c:pt>
                <c:pt idx="7">
                  <c:v>119.0</c:v>
                </c:pt>
                <c:pt idx="8">
                  <c:v>88.0</c:v>
                </c:pt>
                <c:pt idx="9">
                  <c:v>69.0</c:v>
                </c:pt>
                <c:pt idx="10">
                  <c:v>55.0</c:v>
                </c:pt>
                <c:pt idx="11">
                  <c:v>24.0</c:v>
                </c:pt>
                <c:pt idx="12">
                  <c:v>17.0</c:v>
                </c:pt>
                <c:pt idx="13">
                  <c:v>23.0</c:v>
                </c:pt>
              </c:numCache>
            </c:numRef>
          </c:val>
        </c:ser>
        <c:dLbls>
          <c:showLegendKey val="0"/>
          <c:showVal val="0"/>
          <c:showCatName val="0"/>
          <c:showSerName val="0"/>
          <c:showPercent val="0"/>
          <c:showBubbleSize val="0"/>
        </c:dLbls>
        <c:gapWidth val="20"/>
        <c:axId val="2144199528"/>
        <c:axId val="2144202968"/>
      </c:barChart>
      <c:catAx>
        <c:axId val="2144199528"/>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4202968"/>
        <c:crosses val="autoZero"/>
        <c:auto val="1"/>
        <c:lblAlgn val="ctr"/>
        <c:lblOffset val="100"/>
        <c:noMultiLvlLbl val="0"/>
      </c:catAx>
      <c:valAx>
        <c:axId val="2144202968"/>
        <c:scaling>
          <c:orientation val="minMax"/>
          <c:max val="200.0"/>
          <c:min val="0.0"/>
        </c:scaling>
        <c:delete val="1"/>
        <c:axPos val="b"/>
        <c:numFmt formatCode="General" sourceLinked="1"/>
        <c:majorTickMark val="out"/>
        <c:minorTickMark val="none"/>
        <c:tickLblPos val="none"/>
        <c:crossAx val="2144199528"/>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4773650582024"/>
          <c:y val="0.0338591807096225"/>
          <c:w val="0.786627651048224"/>
          <c:h val="0.873797599173225"/>
        </c:manualLayout>
      </c:layout>
      <c:barChart>
        <c:barDir val="bar"/>
        <c:grouping val="clustered"/>
        <c:varyColors val="0"/>
        <c:ser>
          <c:idx val="0"/>
          <c:order val="0"/>
          <c:tx>
            <c:strRef>
              <c:f>Sheet1!$B$1</c:f>
              <c:strCache>
                <c:ptCount val="1"/>
                <c:pt idx="0">
                  <c:v>Series 1</c:v>
                </c:pt>
              </c:strCache>
            </c:strRef>
          </c:tx>
          <c:spPr>
            <a:gradFill>
              <a:gsLst>
                <a:gs pos="78000">
                  <a:srgbClr val="666666">
                    <a:alpha val="60000"/>
                  </a:srgbClr>
                </a:gs>
                <a:gs pos="60000">
                  <a:srgbClr val="808080">
                    <a:alpha val="60000"/>
                  </a:srgbClr>
                </a:gs>
                <a:gs pos="69000">
                  <a:srgbClr val="656565">
                    <a:alpha val="60000"/>
                  </a:srgbClr>
                </a:gs>
                <a:gs pos="0">
                  <a:srgbClr val="525252">
                    <a:alpha val="60000"/>
                  </a:srgbClr>
                </a:gs>
                <a:gs pos="47080">
                  <a:srgbClr val="989898">
                    <a:alpha val="60000"/>
                  </a:srgbClr>
                </a:gs>
                <a:gs pos="22000">
                  <a:srgbClr val="989898">
                    <a:alpha val="60000"/>
                  </a:srgbClr>
                </a:gs>
                <a:gs pos="97000">
                  <a:srgbClr val="434343">
                    <a:alpha val="60000"/>
                  </a:srgbClr>
                </a:gs>
              </a:gsLst>
              <a:lin ang="5400000" scaled="0"/>
            </a:gradFill>
            <a:effectLst>
              <a:outerShdw blurRad="50800" dist="38100" dir="2700000" algn="tl" rotWithShape="0">
                <a:prstClr val="black">
                  <a:alpha val="40000"/>
                </a:prstClr>
              </a:outerShdw>
            </a:effectLst>
          </c:spPr>
          <c:invertIfNegative val="0"/>
          <c:cat>
            <c:numRef>
              <c:f>Sheet1!$A$2:$A$15</c:f>
              <c:numCache>
                <c:formatCode>General</c:formatCode>
                <c:ptCount val="14"/>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numCache>
            </c:numRef>
          </c:cat>
          <c:val>
            <c:numRef>
              <c:f>Sheet1!$B$2:$B$15</c:f>
              <c:numCache>
                <c:formatCode>General</c:formatCode>
                <c:ptCount val="14"/>
                <c:pt idx="0">
                  <c:v>14.0</c:v>
                </c:pt>
                <c:pt idx="1">
                  <c:v>12.0</c:v>
                </c:pt>
                <c:pt idx="2">
                  <c:v>9.5</c:v>
                </c:pt>
                <c:pt idx="3">
                  <c:v>7.0</c:v>
                </c:pt>
                <c:pt idx="4">
                  <c:v>6.5</c:v>
                </c:pt>
                <c:pt idx="5">
                  <c:v>6.0</c:v>
                </c:pt>
                <c:pt idx="6">
                  <c:v>5.5</c:v>
                </c:pt>
                <c:pt idx="7">
                  <c:v>5.0</c:v>
                </c:pt>
                <c:pt idx="8">
                  <c:v>4.5</c:v>
                </c:pt>
                <c:pt idx="9">
                  <c:v>4.0</c:v>
                </c:pt>
                <c:pt idx="10">
                  <c:v>3.5</c:v>
                </c:pt>
                <c:pt idx="11">
                  <c:v>3.0</c:v>
                </c:pt>
                <c:pt idx="12">
                  <c:v>2.5</c:v>
                </c:pt>
                <c:pt idx="13">
                  <c:v>2.0</c:v>
                </c:pt>
              </c:numCache>
            </c:numRef>
          </c:val>
        </c:ser>
        <c:dLbls>
          <c:showLegendKey val="0"/>
          <c:showVal val="0"/>
          <c:showCatName val="0"/>
          <c:showSerName val="0"/>
          <c:showPercent val="0"/>
          <c:showBubbleSize val="0"/>
        </c:dLbls>
        <c:gapWidth val="20"/>
        <c:axId val="2144230344"/>
        <c:axId val="2144233784"/>
      </c:barChart>
      <c:catAx>
        <c:axId val="2144230344"/>
        <c:scaling>
          <c:orientation val="minMax"/>
        </c:scaling>
        <c:delete val="0"/>
        <c:axPos val="l"/>
        <c:numFmt formatCode="General" sourceLinked="1"/>
        <c:majorTickMark val="out"/>
        <c:minorTickMark val="none"/>
        <c:tickLblPos val="nextTo"/>
        <c:spPr>
          <a:noFill/>
        </c:spPr>
        <c:txPr>
          <a:bodyPr/>
          <a:lstStyle/>
          <a:p>
            <a:pPr>
              <a:defRPr sz="1400">
                <a:solidFill>
                  <a:schemeClr val="bg1">
                    <a:lumMod val="50000"/>
                  </a:schemeClr>
                </a:solidFill>
              </a:defRPr>
            </a:pPr>
            <a:endParaRPr lang="en-US"/>
          </a:p>
        </c:txPr>
        <c:crossAx val="2144233784"/>
        <c:crosses val="autoZero"/>
        <c:auto val="1"/>
        <c:lblAlgn val="ctr"/>
        <c:lblOffset val="100"/>
        <c:noMultiLvlLbl val="0"/>
      </c:catAx>
      <c:valAx>
        <c:axId val="2144233784"/>
        <c:scaling>
          <c:orientation val="minMax"/>
          <c:max val="200.0"/>
          <c:min val="0.0"/>
        </c:scaling>
        <c:delete val="1"/>
        <c:axPos val="b"/>
        <c:numFmt formatCode="General" sourceLinked="1"/>
        <c:majorTickMark val="out"/>
        <c:minorTickMark val="none"/>
        <c:tickLblPos val="none"/>
        <c:crossAx val="2144230344"/>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CD229B-9ED2-43DD-B318-A0D2A1FD1373}" type="datetimeFigureOut">
              <a:rPr lang="en-GB" smtClean="0"/>
              <a:pPr/>
              <a:t>11/18/13</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207D5C-EEC0-4D59-8F43-A79BC281E25D}" type="slidenum">
              <a:rPr lang="en-GB" smtClean="0"/>
              <a:pPr/>
              <a:t>‹#›</a:t>
            </a:fld>
            <a:endParaRPr lang="en-GB" dirty="0"/>
          </a:p>
        </p:txBody>
      </p:sp>
    </p:spTree>
    <p:extLst>
      <p:ext uri="{BB962C8B-B14F-4D97-AF65-F5344CB8AC3E}">
        <p14:creationId xmlns:p14="http://schemas.microsoft.com/office/powerpoint/2010/main" val="13921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207D5C-EEC0-4D59-8F43-A79BC281E25D}" type="slidenum">
              <a:rPr lang="en-GB" smtClean="0"/>
              <a:pPr/>
              <a:t>1</a:t>
            </a:fld>
            <a:endParaRPr lang="en-GB" dirty="0"/>
          </a:p>
        </p:txBody>
      </p:sp>
    </p:spTree>
    <p:extLst>
      <p:ext uri="{BB962C8B-B14F-4D97-AF65-F5344CB8AC3E}">
        <p14:creationId xmlns:p14="http://schemas.microsoft.com/office/powerpoint/2010/main" val="2976814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1600" dirty="0"/>
              <a:t>----- Meeting Notes (1/29/13 18:14) -----</a:t>
            </a:r>
          </a:p>
          <a:p>
            <a:r>
              <a:rPr lang="en-US" sz="1600" dirty="0"/>
              <a:t>Skoll Global Threats Fund is a foundationcreated by Jeff Skoll, co-founder of eBay, Participant Media and the Skoll Foundation.  He worried about a world of increasing complexity that could be brough to its knees by catastrophic risks, globla threats, in part brought on the same modernity that gives us hope for a better world.  We owrk on pandemics, but also nuclear proliferation, climate change, water, and the Middle East.</a:t>
            </a:r>
          </a:p>
        </p:txBody>
      </p:sp>
      <p:sp>
        <p:nvSpPr>
          <p:cNvPr id="4" name="Slide Number Placeholder 3"/>
          <p:cNvSpPr>
            <a:spLocks noGrp="1"/>
          </p:cNvSpPr>
          <p:nvPr>
            <p:ph type="sldNum" sz="quarter" idx="10"/>
          </p:nvPr>
        </p:nvSpPr>
        <p:spPr/>
        <p:txBody>
          <a:bodyPr/>
          <a:lstStyle/>
          <a:p>
            <a:fld id="{F97C53D4-42FF-7149-A572-7E0AD732EB2D}" type="slidenum">
              <a:rPr lang="en-US" smtClean="0"/>
              <a:pPr/>
              <a:t>44</a:t>
            </a:fld>
            <a:endParaRPr lang="en-US"/>
          </a:p>
        </p:txBody>
      </p:sp>
    </p:spTree>
    <p:extLst>
      <p:ext uri="{BB962C8B-B14F-4D97-AF65-F5344CB8AC3E}">
        <p14:creationId xmlns:p14="http://schemas.microsoft.com/office/powerpoint/2010/main" val="232193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1600" dirty="0"/>
              <a:t>----- Meeting Notes (1/29/13 18:04) -----</a:t>
            </a:r>
          </a:p>
          <a:p>
            <a:r>
              <a:rPr lang="en-US" sz="1600" dirty="0"/>
              <a:t>And now we have the perfect marketing and distribution tools:  circumnavigating jets!  IN 1917/8, without any jets H1N1 circumnavigated the globe 4 times in one year.  Today we can do it in 24 hours.  Hundreds of times a year.</a:t>
            </a:r>
          </a:p>
        </p:txBody>
      </p:sp>
      <p:sp>
        <p:nvSpPr>
          <p:cNvPr id="4" name="Slide Number Placeholder 3"/>
          <p:cNvSpPr>
            <a:spLocks noGrp="1"/>
          </p:cNvSpPr>
          <p:nvPr>
            <p:ph type="sldNum" sz="quarter" idx="10"/>
          </p:nvPr>
        </p:nvSpPr>
        <p:spPr/>
        <p:txBody>
          <a:bodyPr/>
          <a:lstStyle/>
          <a:p>
            <a:fld id="{F97C53D4-42FF-7149-A572-7E0AD732EB2D}"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937429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smtClean="0"/>
              <a:t>Despite </a:t>
            </a:r>
            <a:r>
              <a:rPr lang="en-US" sz="1600" dirty="0"/>
              <a:t>out best efforts, diseases jump from monkeys, pigs, birds and bats to humans. About three dozen such zoonotic diseases have newly infected humans in the past three decades: SARS, HIV/AIDS, ebola, lassa fever, West Nile, highly pathogenic avian influenza H5N1 (bird flu) and the 2009 pandemic H1N1 ‘swine’ flu to name a handful . </a:t>
            </a:r>
          </a:p>
          <a:p>
            <a:endParaRPr lang="en-US" sz="1600" dirty="0"/>
          </a:p>
          <a:p>
            <a:r>
              <a:rPr lang="en-US" sz="1600" dirty="0"/>
              <a:t>In addition, insects still carry malaria, dengue, and leptospirosis. Rodents harbor the next hantavirus or plague. We live amidst pandemic potential. We can’t stop this – it’s nature at work. </a:t>
            </a:r>
          </a:p>
          <a:p>
            <a:endParaRPr lang="en-US" dirty="0"/>
          </a:p>
          <a:p>
            <a:endParaRPr lang="en-US" dirty="0"/>
          </a:p>
        </p:txBody>
      </p:sp>
      <p:sp>
        <p:nvSpPr>
          <p:cNvPr id="4" name="Slide Number Placeholder 3"/>
          <p:cNvSpPr>
            <a:spLocks noGrp="1"/>
          </p:cNvSpPr>
          <p:nvPr>
            <p:ph type="sldNum" sz="quarter" idx="10"/>
          </p:nvPr>
        </p:nvSpPr>
        <p:spPr/>
        <p:txBody>
          <a:bodyPr/>
          <a:lstStyle/>
          <a:p>
            <a:fld id="{F97C53D4-42FF-7149-A572-7E0AD732EB2D}"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16338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sz="1600" dirty="0"/>
              <a:t>Skoll Global Threats Fund has a sister organization, Participate Media.  We have made several dozen award winning films:  Lincoln, The Help, Goodbye and </a:t>
            </a:r>
            <a:r>
              <a:rPr lang="en-US" sz="1600" dirty="0" err="1"/>
              <a:t>Goodluck</a:t>
            </a:r>
            <a:r>
              <a:rPr lang="en-US" sz="1600" dirty="0"/>
              <a:t>, the Visitor, Inconvenient Truth, Waiting for Superman. </a:t>
            </a:r>
          </a:p>
          <a:p>
            <a:endParaRPr lang="en-US" sz="1600" dirty="0" smtClean="0"/>
          </a:p>
          <a:p>
            <a:r>
              <a:rPr lang="en-US" sz="1600" dirty="0" smtClean="0"/>
              <a:t>After H1N1 </a:t>
            </a:r>
            <a:r>
              <a:rPr lang="en-US" sz="1600" dirty="0"/>
              <a:t>came and went and still people did not appreciate what a real pandemic woudl be like, Mark Smolinski and I gathered some of the top scientists and epidemiologist and helped make the movie Contagion which we wanted to show what a real pandemic wojuld like like. </a:t>
            </a:r>
            <a:endParaRPr lang="en-US" sz="1600" dirty="0" smtClean="0"/>
          </a:p>
          <a:p>
            <a:endParaRPr lang="en-US" sz="1600" dirty="0"/>
          </a:p>
          <a:p>
            <a:endParaRPr lang="en-US" sz="1600" dirty="0"/>
          </a:p>
          <a:p>
            <a:r>
              <a:rPr lang="en-US" sz="1600" dirty="0" smtClean="0"/>
              <a:t>This film staring an all star case was produced by Warner Bros and Participant, director Steven </a:t>
            </a:r>
            <a:r>
              <a:rPr lang="en-US" sz="1600" dirty="0" err="1" smtClean="0"/>
              <a:t>Soderbergh</a:t>
            </a:r>
            <a:r>
              <a:rPr lang="en-US" sz="1600" dirty="0" smtClean="0"/>
              <a:t> </a:t>
            </a:r>
            <a:r>
              <a:rPr lang="en-US" sz="1600" dirty="0" err="1" smtClean="0"/>
              <a:t>andfor</a:t>
            </a:r>
            <a:r>
              <a:rPr lang="en-US" sz="1600" dirty="0" smtClean="0"/>
              <a:t> us, most </a:t>
            </a:r>
            <a:r>
              <a:rPr lang="en-US" sz="1600" dirty="0" err="1" smtClean="0"/>
              <a:t>importanly</a:t>
            </a:r>
            <a:r>
              <a:rPr lang="en-US" sz="1600" dirty="0" smtClean="0"/>
              <a:t> written by Scott Z Burns who spend months with us getting the science right</a:t>
            </a:r>
            <a:endParaRPr lang="en-US" sz="1600" dirty="0"/>
          </a:p>
          <a:p>
            <a:r>
              <a:rPr lang="en-US" dirty="0"/>
              <a:t>  </a:t>
            </a:r>
          </a:p>
        </p:txBody>
      </p:sp>
      <p:sp>
        <p:nvSpPr>
          <p:cNvPr id="4" name="Slide Number Placeholder 3"/>
          <p:cNvSpPr>
            <a:spLocks noGrp="1"/>
          </p:cNvSpPr>
          <p:nvPr>
            <p:ph type="sldNum" sz="quarter" idx="10"/>
          </p:nvPr>
        </p:nvSpPr>
        <p:spPr/>
        <p:txBody>
          <a:bodyPr/>
          <a:lstStyle/>
          <a:p>
            <a:fld id="{F97C53D4-42FF-7149-A572-7E0AD732EB2D}" type="slidenum">
              <a:rPr lang="en-US" smtClean="0"/>
              <a:pPr/>
              <a:t>4</a:t>
            </a:fld>
            <a:endParaRPr lang="en-US"/>
          </a:p>
        </p:txBody>
      </p:sp>
    </p:spTree>
    <p:extLst>
      <p:ext uri="{BB962C8B-B14F-4D97-AF65-F5344CB8AC3E}">
        <p14:creationId xmlns:p14="http://schemas.microsoft.com/office/powerpoint/2010/main" val="160206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a:t>
            </a:r>
            <a:r>
              <a:rPr lang="en-US" baseline="0" dirty="0" smtClean="0"/>
              <a:t>f we take a specific case such as measles.  We know that measles has a reproductive rate of 12.5   So, assuming we have a fixed rate of susceptible individuals within a population, if the </a:t>
            </a:r>
          </a:p>
          <a:p>
            <a:r>
              <a:rPr lang="en-US" baseline="0" dirty="0" smtClean="0"/>
              <a:t>Outbreak were detected as in 1996 with an average of 167 days, and we assume the epidemic is detected at the midpoint, this red </a:t>
            </a:r>
            <a:r>
              <a:rPr lang="en-US" baseline="0" dirty="0" err="1" smtClean="0"/>
              <a:t>epicurve</a:t>
            </a:r>
            <a:r>
              <a:rPr lang="en-US" baseline="0" dirty="0" smtClean="0"/>
              <a:t> would represent the number of infected individuals with measles.</a:t>
            </a:r>
          </a:p>
          <a:p>
            <a:endParaRPr lang="en-US" baseline="0" dirty="0" smtClean="0"/>
          </a:p>
          <a:p>
            <a:r>
              <a:rPr lang="en-US" baseline="0" dirty="0" smtClean="0"/>
              <a:t>If we use the same assumptions, that the outbreak is detected at the midpoint, BUT the time to detection is 23 days as it is closer to today, then the yellow curve represents the significant proportional decrease in the number of person infected.</a:t>
            </a:r>
            <a:endParaRPr lang="en-US" dirty="0"/>
          </a:p>
        </p:txBody>
      </p:sp>
      <p:sp>
        <p:nvSpPr>
          <p:cNvPr id="4" name="Slide Number Placeholder 3"/>
          <p:cNvSpPr>
            <a:spLocks noGrp="1"/>
          </p:cNvSpPr>
          <p:nvPr>
            <p:ph type="sldNum" sz="quarter" idx="10"/>
          </p:nvPr>
        </p:nvSpPr>
        <p:spPr/>
        <p:txBody>
          <a:bodyPr/>
          <a:lstStyle/>
          <a:p>
            <a:fld id="{2B207D5C-EEC0-4D59-8F43-A79BC281E25D}" type="slidenum">
              <a:rPr lang="en-GB" smtClean="0">
                <a:solidFill>
                  <a:prstClr val="black"/>
                </a:solidFill>
                <a:latin typeface="Calibri"/>
              </a:rPr>
              <a:pPr/>
              <a:t>12</a:t>
            </a:fld>
            <a:endParaRPr lang="en-GB" dirty="0">
              <a:solidFill>
                <a:prstClr val="black"/>
              </a:solidFill>
              <a:latin typeface="Calibri"/>
            </a:endParaRPr>
          </a:p>
        </p:txBody>
      </p:sp>
    </p:spTree>
    <p:extLst>
      <p:ext uri="{BB962C8B-B14F-4D97-AF65-F5344CB8AC3E}">
        <p14:creationId xmlns:p14="http://schemas.microsoft.com/office/powerpoint/2010/main" val="2932709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84994"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dirty="0">
                <a:latin typeface="Helvetica" charset="0"/>
                <a:cs typeface="Helvetica" charset="0"/>
                <a:sym typeface="Helvetica" charset="0"/>
              </a:rPr>
              <a:t>Three young engineers at Google saw my TED talk and decided to use their 20% time to look into data captured by Google, into key strokes and search </a:t>
            </a:r>
            <a:r>
              <a:rPr lang="en-US" sz="1600" dirty="0" err="1">
                <a:latin typeface="Helvetica" charset="0"/>
                <a:cs typeface="Helvetica" charset="0"/>
                <a:sym typeface="Helvetica" charset="0"/>
              </a:rPr>
              <a:t>querieis</a:t>
            </a:r>
            <a:r>
              <a:rPr lang="en-US" sz="1600" dirty="0">
                <a:latin typeface="Helvetica" charset="0"/>
                <a:cs typeface="Helvetica" charset="0"/>
                <a:sym typeface="Helvetica" charset="0"/>
              </a:rPr>
              <a:t> and ask if Google had within its </a:t>
            </a:r>
            <a:r>
              <a:rPr lang="ja-JP" altLang="en-US" sz="1600" dirty="0">
                <a:latin typeface="Arial"/>
                <a:cs typeface="Helvetica" charset="0"/>
                <a:sym typeface="Helvetica" charset="0"/>
              </a:rPr>
              <a:t>“</a:t>
            </a:r>
            <a:r>
              <a:rPr lang="en-US" sz="1600" dirty="0">
                <a:latin typeface="Helvetica" charset="0"/>
                <a:cs typeface="Helvetica" charset="0"/>
                <a:sym typeface="Helvetica" charset="0"/>
              </a:rPr>
              <a:t>cloud</a:t>
            </a:r>
            <a:r>
              <a:rPr lang="ja-JP" altLang="en-US" sz="1600" dirty="0">
                <a:latin typeface="Arial"/>
                <a:cs typeface="Helvetica" charset="0"/>
                <a:sym typeface="Helvetica" charset="0"/>
              </a:rPr>
              <a:t>”</a:t>
            </a:r>
            <a:r>
              <a:rPr lang="en-US" sz="1600" dirty="0">
                <a:latin typeface="Helvetica" charset="0"/>
                <a:cs typeface="Helvetica" charset="0"/>
                <a:sym typeface="Helvetica" charset="0"/>
              </a:rPr>
              <a:t> the keys to early </a:t>
            </a:r>
            <a:r>
              <a:rPr lang="en-US" sz="1600" dirty="0" err="1">
                <a:latin typeface="Helvetica" charset="0"/>
                <a:cs typeface="Helvetica" charset="0"/>
                <a:sym typeface="Helvetica" charset="0"/>
              </a:rPr>
              <a:t>ddetection</a:t>
            </a:r>
            <a:r>
              <a:rPr lang="en-US" sz="1600" dirty="0">
                <a:latin typeface="Helvetica" charset="0"/>
                <a:cs typeface="Helvetica" charset="0"/>
                <a:sym typeface="Helvetica" charset="0"/>
              </a:rPr>
              <a:t> of </a:t>
            </a:r>
            <a:r>
              <a:rPr lang="en-US" sz="1600" dirty="0" err="1">
                <a:latin typeface="Helvetica" charset="0"/>
                <a:cs typeface="Helvetica" charset="0"/>
                <a:sym typeface="Helvetica" charset="0"/>
              </a:rPr>
              <a:t>inluenza</a:t>
            </a:r>
            <a:r>
              <a:rPr lang="en-US" sz="1600" dirty="0">
                <a:latin typeface="Helvetica" charset="0"/>
                <a:cs typeface="Helvetica" charset="0"/>
                <a:sym typeface="Helvetica" charset="0"/>
              </a:rPr>
              <a:t>.  </a:t>
            </a:r>
          </a:p>
          <a:p>
            <a:endParaRPr lang="en-US" sz="1600" dirty="0">
              <a:latin typeface="Helvetica" charset="0"/>
              <a:cs typeface="Helvetica" charset="0"/>
              <a:sym typeface="Helvetica" charset="0"/>
            </a:endParaRPr>
          </a:p>
          <a:p>
            <a:r>
              <a:rPr lang="en-US" sz="1600" dirty="0">
                <a:latin typeface="Helvetica" charset="0"/>
                <a:cs typeface="Helvetica" charset="0"/>
                <a:sym typeface="Helvetica" charset="0"/>
              </a:rPr>
              <a:t>Using CDC</a:t>
            </a:r>
            <a:r>
              <a:rPr lang="ja-JP" altLang="en-US" sz="1600" dirty="0">
                <a:latin typeface="Arial"/>
                <a:cs typeface="Helvetica" charset="0"/>
                <a:sym typeface="Helvetica" charset="0"/>
              </a:rPr>
              <a:t>’</a:t>
            </a:r>
            <a:r>
              <a:rPr lang="en-US" sz="1600" dirty="0">
                <a:latin typeface="Helvetica" charset="0"/>
                <a:cs typeface="Helvetica" charset="0"/>
                <a:sym typeface="Helvetica" charset="0"/>
              </a:rPr>
              <a:t>s 5 year reports of flu in the US and every keystroke entered into Google and millions of computers---they used to find out the periods of down time and use </a:t>
            </a:r>
            <a:r>
              <a:rPr lang="en-US" sz="1600" dirty="0" err="1">
                <a:latin typeface="Helvetica" charset="0"/>
                <a:cs typeface="Helvetica" charset="0"/>
                <a:sym typeface="Helvetica" charset="0"/>
              </a:rPr>
              <a:t>virutally</a:t>
            </a:r>
            <a:r>
              <a:rPr lang="en-US" sz="1600" dirty="0">
                <a:latin typeface="Helvetica" charset="0"/>
                <a:cs typeface="Helvetica" charset="0"/>
                <a:sym typeface="Helvetica" charset="0"/>
              </a:rPr>
              <a:t> all of </a:t>
            </a:r>
            <a:r>
              <a:rPr lang="en-US" sz="1600" dirty="0" err="1">
                <a:latin typeface="Helvetica" charset="0"/>
                <a:cs typeface="Helvetica" charset="0"/>
                <a:sym typeface="Helvetica" charset="0"/>
              </a:rPr>
              <a:t>Googles</a:t>
            </a:r>
            <a:r>
              <a:rPr lang="en-US" sz="1600" dirty="0">
                <a:latin typeface="Helvetica" charset="0"/>
                <a:cs typeface="Helvetica" charset="0"/>
                <a:sym typeface="Helvetica" charset="0"/>
              </a:rPr>
              <a:t> </a:t>
            </a:r>
            <a:r>
              <a:rPr lang="en-US" sz="1600" dirty="0" err="1">
                <a:latin typeface="Helvetica" charset="0"/>
                <a:cs typeface="Helvetica" charset="0"/>
                <a:sym typeface="Helvetica" charset="0"/>
              </a:rPr>
              <a:t>computring</a:t>
            </a:r>
            <a:r>
              <a:rPr lang="en-US" sz="1600" dirty="0">
                <a:latin typeface="Helvetica" charset="0"/>
                <a:cs typeface="Helvetica" charset="0"/>
                <a:sym typeface="Helvetica" charset="0"/>
              </a:rPr>
              <a:t> capacity</a:t>
            </a:r>
          </a:p>
          <a:p>
            <a:endParaRPr lang="en-US" sz="1600" dirty="0">
              <a:latin typeface="Helvetica" charset="0"/>
              <a:cs typeface="Helvetica" charset="0"/>
              <a:sym typeface="Helvetica" charset="0"/>
            </a:endParaRPr>
          </a:p>
          <a:p>
            <a:r>
              <a:rPr lang="en-US" sz="1600" dirty="0">
                <a:latin typeface="Helvetica" charset="0"/>
                <a:cs typeface="Helvetica" charset="0"/>
                <a:sym typeface="Helvetica" charset="0"/>
              </a:rPr>
              <a:t>they beat CDCs reports by two weeks.  remember what I said about how valuable it is to detect epidemics two weeks earlier.</a:t>
            </a:r>
          </a:p>
          <a:p>
            <a:endParaRPr lang="en-US" sz="1600" dirty="0">
              <a:latin typeface="Helvetica" charset="0"/>
              <a:cs typeface="Helvetica" charset="0"/>
              <a:sym typeface="Helvetica" charset="0"/>
            </a:endParaRPr>
          </a:p>
          <a:p>
            <a:r>
              <a:rPr lang="en-US" sz="1600" dirty="0">
                <a:latin typeface="Helvetica" charset="0"/>
                <a:cs typeface="Helvetica" charset="0"/>
                <a:sym typeface="Helvetica" charset="0"/>
              </a:rPr>
              <a:t>The data we</a:t>
            </a:r>
            <a:r>
              <a:rPr lang="ja-JP" altLang="en-US" sz="1600" dirty="0">
                <a:latin typeface="Arial"/>
                <a:cs typeface="Helvetica" charset="0"/>
                <a:sym typeface="Helvetica" charset="0"/>
              </a:rPr>
              <a:t>’</a:t>
            </a:r>
            <a:r>
              <a:rPr lang="en-US" sz="1600" dirty="0" err="1">
                <a:latin typeface="Helvetica" charset="0"/>
                <a:cs typeface="Helvetica" charset="0"/>
                <a:sym typeface="Helvetica" charset="0"/>
              </a:rPr>
              <a:t>ve</a:t>
            </a:r>
            <a:r>
              <a:rPr lang="en-US" sz="1600" dirty="0">
                <a:latin typeface="Helvetica" charset="0"/>
                <a:cs typeface="Helvetica" charset="0"/>
                <a:sym typeface="Helvetica" charset="0"/>
              </a:rPr>
              <a:t> received was so compelling, we were able to publish an article in Nature Magazine about it, helping move digital disease surveillance more formally into the public health arena.</a:t>
            </a:r>
            <a:endParaRPr lang="en-US" sz="2400" dirty="0">
              <a:latin typeface="Helvetica" charset="0"/>
              <a:cs typeface="Helvetica" charset="0"/>
              <a:sym typeface="Helvetica" charset="0"/>
            </a:endParaRPr>
          </a:p>
          <a:p>
            <a:r>
              <a:rPr lang="en-US" sz="2400" dirty="0">
                <a:latin typeface="Helvetica" charset="0"/>
                <a:cs typeface="Helvetica" charset="0"/>
                <a:sym typeface="Helvetica"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HealthMap’s</a:t>
            </a:r>
            <a:r>
              <a:rPr lang="en-US" dirty="0" smtClean="0"/>
              <a:t> Vaccine Finder has been integrated into the tool to provide users with an opportunity for action.</a:t>
            </a:r>
            <a:r>
              <a:rPr lang="en-US" baseline="0" dirty="0" smtClean="0"/>
              <a:t> Vaccine Finder helps you determine what vaccine is best for you and where to access it.</a:t>
            </a:r>
          </a:p>
          <a:p>
            <a:endParaRPr lang="en-US" dirty="0"/>
          </a:p>
        </p:txBody>
      </p:sp>
      <p:sp>
        <p:nvSpPr>
          <p:cNvPr id="4" name="Slide Number Placeholder 3"/>
          <p:cNvSpPr>
            <a:spLocks noGrp="1"/>
          </p:cNvSpPr>
          <p:nvPr>
            <p:ph type="sldNum" sz="quarter" idx="10"/>
          </p:nvPr>
        </p:nvSpPr>
        <p:spPr/>
        <p:txBody>
          <a:bodyPr/>
          <a:lstStyle/>
          <a:p>
            <a:fld id="{8115091F-D0E8-5A4E-B867-9A40406041CE}" type="slidenum">
              <a:rPr lang="en-US" smtClean="0">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093ECE-AB8E-0E4D-B521-F22C56481C79}"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1748380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7"/>
            <a:ext cx="7772400" cy="1102519"/>
          </a:xfrm>
        </p:spPr>
        <p:txBody>
          <a:bodyPr>
            <a:normAutofit/>
          </a:bodyPr>
          <a:lstStyle>
            <a:lvl1pPr algn="ctr">
              <a:defRPr sz="38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23579984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684"/>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709329" y="1202519"/>
            <a:ext cx="6400800" cy="1314450"/>
          </a:xfrm>
          <a:prstGeom prst="rect">
            <a:avLst/>
          </a:prstGeom>
        </p:spPr>
        <p:txBody>
          <a:bodyPr>
            <a:normAutofit/>
          </a:bodyPr>
          <a:lstStyle>
            <a:lvl1pPr marL="0" indent="0" algn="ctr">
              <a:buNone/>
              <a:defRPr sz="2500" b="0" i="0">
                <a:solidFill>
                  <a:srgbClr val="7CC7E3"/>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95301"/>
            <a:ext cx="7772400" cy="1021556"/>
          </a:xfrm>
        </p:spPr>
        <p:txBody>
          <a:bodyPr anchor="t"/>
          <a:lstStyle>
            <a:lvl1pPr algn="ctr">
              <a:defRPr sz="2800" b="1"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429000" y="3876675"/>
            <a:ext cx="6007100" cy="1162050"/>
          </a:xfrm>
          <a:prstGeom prst="rect">
            <a:avLst/>
          </a:prstGeom>
        </p:spPr>
        <p:txBody>
          <a:bodyPr anchor="t">
            <a:normAutofit/>
          </a:bodyPr>
          <a:lstStyle>
            <a:lvl1pPr marL="0" marR="0" indent="0" algn="l" defTabSz="457200" rtl="0" eaLnBrk="1" fontAlgn="auto" latinLnBrk="0" hangingPunct="1">
              <a:lnSpc>
                <a:spcPct val="100000"/>
              </a:lnSpc>
              <a:spcBef>
                <a:spcPct val="20000"/>
              </a:spcBef>
              <a:spcAft>
                <a:spcPts val="0"/>
              </a:spcAft>
              <a:buClr>
                <a:srgbClr val="2A81A0"/>
              </a:buClr>
              <a:buSzTx/>
              <a:buFont typeface="Arial"/>
              <a:buChar char="•"/>
              <a:tabLst/>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 Click to edit Master text styles</a:t>
            </a:r>
          </a:p>
          <a:p>
            <a:pPr marL="0" marR="0" lvl="0" indent="0" algn="l" defTabSz="457200" rtl="0" eaLnBrk="1" fontAlgn="auto" latinLnBrk="0" hangingPunct="1">
              <a:lnSpc>
                <a:spcPct val="100000"/>
              </a:lnSpc>
              <a:spcBef>
                <a:spcPct val="20000"/>
              </a:spcBef>
              <a:spcAft>
                <a:spcPts val="0"/>
              </a:spcAft>
              <a:buClr>
                <a:srgbClr val="2A81A0"/>
              </a:buClr>
              <a:buSzTx/>
              <a:buFont typeface="Arial"/>
              <a:buChar char="•"/>
              <a:tabLst/>
              <a:defRPr/>
            </a:pPr>
            <a:r>
              <a:rPr lang="en-US" dirty="0" smtClean="0"/>
              <a:t> Click to edit Master text styles</a:t>
            </a:r>
          </a:p>
          <a:p>
            <a:pPr marL="0" marR="0" lvl="0" indent="0" algn="l" defTabSz="457200" rtl="0" eaLnBrk="1" fontAlgn="auto" latinLnBrk="0" hangingPunct="1">
              <a:lnSpc>
                <a:spcPct val="100000"/>
              </a:lnSpc>
              <a:spcBef>
                <a:spcPct val="20000"/>
              </a:spcBef>
              <a:spcAft>
                <a:spcPts val="0"/>
              </a:spcAft>
              <a:buClr>
                <a:srgbClr val="2A81A0"/>
              </a:buClr>
              <a:buSzTx/>
              <a:buFont typeface="Arial"/>
              <a:buChar char="•"/>
              <a:tabLst/>
              <a:defRPr/>
            </a:pPr>
            <a:r>
              <a:rPr lang="en-US" dirty="0" smtClean="0"/>
              <a:t> Click to edit Master text styles</a:t>
            </a:r>
          </a:p>
        </p:txBody>
      </p:sp>
      <p:sp>
        <p:nvSpPr>
          <p:cNvPr id="7" name="Picture Placeholder 2"/>
          <p:cNvSpPr>
            <a:spLocks noGrp="1"/>
          </p:cNvSpPr>
          <p:nvPr>
            <p:ph type="pic" idx="13"/>
          </p:nvPr>
        </p:nvSpPr>
        <p:spPr>
          <a:xfrm>
            <a:off x="3556000" y="1164432"/>
            <a:ext cx="4724400" cy="2559844"/>
          </a:xfrm>
          <a:prstGeom prst="rect">
            <a:avLst/>
          </a:prstGeom>
          <a:solidFill>
            <a:schemeClr val="tx2"/>
          </a:solidFill>
          <a:ln>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0" y="232517"/>
            <a:ext cx="7789360" cy="857250"/>
          </a:xfrm>
        </p:spPr>
        <p:txBody>
          <a:bodyPr/>
          <a:lstStyle>
            <a:lvl1pPr>
              <a:defRPr/>
            </a:lvl1pPr>
          </a:lstStyle>
          <a:p>
            <a:r>
              <a:rPr lang="en-US" smtClean="0"/>
              <a:t>Click to edit Master title style</a:t>
            </a:r>
            <a:endParaRPr lang="en-US"/>
          </a:p>
        </p:txBody>
      </p:sp>
      <p:sp>
        <p:nvSpPr>
          <p:cNvPr id="5" name="Text Placeholder 4"/>
          <p:cNvSpPr>
            <a:spLocks noGrp="1"/>
          </p:cNvSpPr>
          <p:nvPr>
            <p:ph type="body" sz="quarter" idx="3"/>
          </p:nvPr>
        </p:nvSpPr>
        <p:spPr>
          <a:xfrm>
            <a:off x="4530725" y="1073350"/>
            <a:ext cx="4041775" cy="479822"/>
          </a:xfrm>
          <a:prstGeom prst="rect">
            <a:avLst/>
          </a:prstGeom>
        </p:spPr>
        <p:txBody>
          <a:bodyPr anchor="b">
            <a:noAutofit/>
          </a:bodyPr>
          <a:lstStyle>
            <a:lvl1pPr marL="0" indent="0">
              <a:buNone/>
              <a:defRPr sz="2000" b="1" cap="all">
                <a:solidFill>
                  <a:srgbClr val="7CC7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56137" y="1745456"/>
            <a:ext cx="4041775" cy="2963466"/>
          </a:xfrm>
          <a:prstGeom prst="rect">
            <a:avLst/>
          </a:prstGeo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3429000" y="1383507"/>
            <a:ext cx="5033460" cy="2959894"/>
          </a:xfrm>
          <a:prstGeom prst="rect">
            <a:avLst/>
          </a:prstGeom>
          <a:solidFill>
            <a:schemeClr val="tx2"/>
          </a:solidFill>
          <a:ln>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2300" y="485776"/>
            <a:ext cx="8064500" cy="425054"/>
          </a:xfrm>
        </p:spPr>
        <p:txBody>
          <a:bodyPr anchor="b"/>
          <a:lstStyle>
            <a:lvl1pPr algn="ctr">
              <a:defRPr sz="37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492500" y="1243043"/>
            <a:ext cx="4760912" cy="2440781"/>
          </a:xfrm>
          <a:prstGeom prst="rect">
            <a:avLst/>
          </a:prstGeom>
          <a:solidFill>
            <a:schemeClr val="tx2"/>
          </a:solidFill>
          <a:ln>
            <a:solidFill>
              <a:srgbClr val="FFFFFF"/>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467100" y="4163647"/>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EA32DD6F-DEB6-5248-9E25-E24224D67537}" type="datetimeFigureOut">
              <a:rPr lang="en-US" smtClean="0">
                <a:solidFill>
                  <a:prstClr val="white"/>
                </a:solidFill>
                <a:latin typeface="Calibri"/>
              </a:rPr>
              <a:pPr/>
              <a:t>11/18/13</a:t>
            </a:fld>
            <a:endParaRPr lang="en-US">
              <a:solidFill>
                <a:prstClr val="white"/>
              </a:solidFill>
              <a:latin typeface="Calibri"/>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a:solidFill>
                <a:prstClr val="white"/>
              </a:solidFill>
              <a:latin typeface="Calibri"/>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7D46D5E2-82C2-6040-BC51-C8FDDF8714CC}" type="slidenum">
              <a:rPr lang="en-US" smtClean="0">
                <a:solidFill>
                  <a:prstClr val="white"/>
                </a:solidFill>
                <a:latin typeface="Calibri"/>
              </a:rPr>
              <a:pPr/>
              <a:t>‹#›</a:t>
            </a:fld>
            <a:endParaRPr lang="en-US">
              <a:solidFill>
                <a:prstClr val="white"/>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46"/>
            <a:ext cx="7772400" cy="11017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4954666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200183"/>
            <a:ext cx="8229600" cy="33940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76720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79640"/>
            <a:ext cx="7772400" cy="112553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327780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200183"/>
            <a:ext cx="4038600" cy="339407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83"/>
            <a:ext cx="4038600" cy="339407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405150"/>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91594136"/>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0938"/>
            <a:ext cx="4040188" cy="48101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0938"/>
            <a:ext cx="4041775" cy="48101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951"/>
            <a:ext cx="4041775" cy="29622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60292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423682075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42639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821"/>
            <a:ext cx="3008313" cy="87153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1"/>
            <a:ext cx="5111750" cy="438943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5"/>
            <a:ext cx="3008313" cy="351790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007327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61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charset="0"/>
            </a:endParaRPr>
          </a:p>
        </p:txBody>
      </p:sp>
      <p:sp>
        <p:nvSpPr>
          <p:cNvPr id="4" name="Text Placeholder 3"/>
          <p:cNvSpPr>
            <a:spLocks noGrp="1"/>
          </p:cNvSpPr>
          <p:nvPr>
            <p:ph type="body" sz="half" idx="2"/>
          </p:nvPr>
        </p:nvSpPr>
        <p:spPr>
          <a:xfrm>
            <a:off x="1792288" y="4025901"/>
            <a:ext cx="5486400" cy="6032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2101668"/>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00183"/>
            <a:ext cx="8229600" cy="3394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169083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78296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684"/>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709329" y="1202519"/>
            <a:ext cx="6400800" cy="1314450"/>
          </a:xfrm>
        </p:spPr>
        <p:txBody>
          <a:bodyPr>
            <a:normAutofit/>
          </a:bodyPr>
          <a:lstStyle>
            <a:lvl1pPr marL="0" indent="0" algn="ctr">
              <a:buNone/>
              <a:defRPr sz="2500" b="0" i="0">
                <a:solidFill>
                  <a:srgbClr val="7CC7E3"/>
                </a:solidFill>
                <a:latin typeface="Helvetica Neue Medium"/>
                <a:cs typeface="Helvetica Neue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495301"/>
            <a:ext cx="7772400" cy="1021556"/>
          </a:xfrm>
        </p:spPr>
        <p:txBody>
          <a:bodyPr anchor="t"/>
          <a:lstStyle>
            <a:lvl1pPr algn="ctr">
              <a:defRPr sz="2800" b="1" cap="all"/>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429000" y="3876675"/>
            <a:ext cx="6007100" cy="1162050"/>
          </a:xfrm>
        </p:spPr>
        <p:txBody>
          <a:bodyPr anchor="t">
            <a:normAutofit/>
          </a:bodyPr>
          <a:lstStyle>
            <a:lvl1pPr marL="0" marR="0" indent="0" algn="l" defTabSz="457200" rtl="0" eaLnBrk="1" fontAlgn="auto" latinLnBrk="0" hangingPunct="1">
              <a:lnSpc>
                <a:spcPct val="100000"/>
              </a:lnSpc>
              <a:spcBef>
                <a:spcPct val="20000"/>
              </a:spcBef>
              <a:spcAft>
                <a:spcPts val="0"/>
              </a:spcAft>
              <a:buClr>
                <a:srgbClr val="2A81A0"/>
              </a:buClr>
              <a:buSzTx/>
              <a:buFont typeface="Arial"/>
              <a:buChar char="•"/>
              <a:tabLst/>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 Click to edit Master text styles</a:t>
            </a:r>
          </a:p>
          <a:p>
            <a:pPr marL="0" marR="0" lvl="0" indent="0" algn="l" defTabSz="457200" rtl="0" eaLnBrk="1" fontAlgn="auto" latinLnBrk="0" hangingPunct="1">
              <a:lnSpc>
                <a:spcPct val="100000"/>
              </a:lnSpc>
              <a:spcBef>
                <a:spcPct val="20000"/>
              </a:spcBef>
              <a:spcAft>
                <a:spcPts val="0"/>
              </a:spcAft>
              <a:buClr>
                <a:srgbClr val="2A81A0"/>
              </a:buClr>
              <a:buSzTx/>
              <a:buFont typeface="Arial"/>
              <a:buChar char="•"/>
              <a:tabLst/>
              <a:defRPr/>
            </a:pPr>
            <a:r>
              <a:rPr lang="en-US" dirty="0" smtClean="0"/>
              <a:t> Click to edit Master text styles</a:t>
            </a:r>
          </a:p>
          <a:p>
            <a:pPr marL="0" marR="0" lvl="0" indent="0" algn="l" defTabSz="457200" rtl="0" eaLnBrk="1" fontAlgn="auto" latinLnBrk="0" hangingPunct="1">
              <a:lnSpc>
                <a:spcPct val="100000"/>
              </a:lnSpc>
              <a:spcBef>
                <a:spcPct val="20000"/>
              </a:spcBef>
              <a:spcAft>
                <a:spcPts val="0"/>
              </a:spcAft>
              <a:buClr>
                <a:srgbClr val="2A81A0"/>
              </a:buClr>
              <a:buSzTx/>
              <a:buFont typeface="Arial"/>
              <a:buChar char="•"/>
              <a:tabLst/>
              <a:defRPr/>
            </a:pPr>
            <a:r>
              <a:rPr lang="en-US" dirty="0" smtClean="0"/>
              <a:t> Click to edit Master text styles</a:t>
            </a:r>
          </a:p>
        </p:txBody>
      </p:sp>
      <p:sp>
        <p:nvSpPr>
          <p:cNvPr id="7" name="Picture Placeholder 2"/>
          <p:cNvSpPr>
            <a:spLocks noGrp="1"/>
          </p:cNvSpPr>
          <p:nvPr>
            <p:ph type="pic" idx="13"/>
          </p:nvPr>
        </p:nvSpPr>
        <p:spPr>
          <a:xfrm>
            <a:off x="3556000" y="1164432"/>
            <a:ext cx="4724400" cy="2559844"/>
          </a:xfrm>
          <a:solidFill>
            <a:schemeClr val="tx2"/>
          </a:solidFill>
          <a:ln>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0" y="232517"/>
            <a:ext cx="7789360" cy="857250"/>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3"/>
          </p:nvPr>
        </p:nvSpPr>
        <p:spPr>
          <a:xfrm>
            <a:off x="4530725" y="1073350"/>
            <a:ext cx="4041775" cy="479822"/>
          </a:xfrm>
        </p:spPr>
        <p:txBody>
          <a:bodyPr anchor="b">
            <a:noAutofit/>
          </a:bodyPr>
          <a:lstStyle>
            <a:lvl1pPr marL="0" indent="0">
              <a:buNone/>
              <a:defRPr sz="2200" b="1" cap="all">
                <a:solidFill>
                  <a:srgbClr val="7CC7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56137" y="1745456"/>
            <a:ext cx="4041775" cy="2963466"/>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703807"/>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Picture Placeholder 2"/>
          <p:cNvSpPr>
            <a:spLocks noGrp="1"/>
          </p:cNvSpPr>
          <p:nvPr>
            <p:ph type="pic" idx="13"/>
          </p:nvPr>
        </p:nvSpPr>
        <p:spPr>
          <a:xfrm>
            <a:off x="3429000" y="1383507"/>
            <a:ext cx="5033460" cy="2959894"/>
          </a:xfrm>
          <a:solidFill>
            <a:schemeClr val="tx2"/>
          </a:solidFill>
          <a:ln>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2300" y="485776"/>
            <a:ext cx="8064500" cy="425054"/>
          </a:xfrm>
        </p:spPr>
        <p:txBody>
          <a:bodyPr anchor="b"/>
          <a:lstStyle>
            <a:lvl1pPr algn="ctr">
              <a:defRPr sz="37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3492500" y="1243034"/>
            <a:ext cx="4760912" cy="2440781"/>
          </a:xfrm>
          <a:solidFill>
            <a:schemeClr val="tx2"/>
          </a:solidFill>
          <a:ln>
            <a:solidFill>
              <a:srgbClr val="FFFFFF"/>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467100" y="416363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457200"/>
            <a:fld id="{EA32DD6F-DEB6-5248-9E25-E24224D67537}" type="datetimeFigureOut">
              <a:rPr lang="en-US" smtClean="0">
                <a:solidFill>
                  <a:prstClr val="white"/>
                </a:solidFill>
                <a:latin typeface="Calibri"/>
              </a:rPr>
              <a:pPr defTabSz="457200"/>
              <a:t>11/18/13</a:t>
            </a:fld>
            <a:endParaRPr lang="en-US">
              <a:solidFill>
                <a:prstClr val="white"/>
              </a:solidFill>
              <a:latin typeface="Calibri"/>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white"/>
              </a:solidFill>
              <a:latin typeface="Calibri"/>
            </a:endParaRPr>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pPr defTabSz="457200"/>
            <a:fld id="{7D46D5E2-82C2-6040-BC51-C8FDDF8714CC}" type="slidenum">
              <a:rPr lang="en-US" smtClean="0">
                <a:solidFill>
                  <a:prstClr val="white"/>
                </a:solidFill>
                <a:latin typeface="Calibri"/>
              </a:rPr>
              <a:pPr defTabSz="457200"/>
              <a:t>‹#›</a:t>
            </a:fld>
            <a:endParaRPr lang="en-US">
              <a:solidFill>
                <a:prstClr val="white"/>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pPr defTabSz="457200"/>
            <a:fld id="{0B264665-9749-9643-9D98-495F5AA82A3D}" type="datetimeFigureOut">
              <a:rPr lang="en-US" smtClean="0">
                <a:solidFill>
                  <a:prstClr val="white"/>
                </a:solidFill>
                <a:latin typeface="Calibri"/>
              </a:rPr>
              <a:pPr defTabSz="457200"/>
              <a:t>11/18/13</a:t>
            </a:fld>
            <a:endParaRPr lang="en-US">
              <a:solidFill>
                <a:prstClr val="white"/>
              </a:solidFill>
              <a:latin typeface="Calibri"/>
            </a:endParaRPr>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white"/>
              </a:solidFill>
              <a:latin typeface="Calibri"/>
            </a:endParaRPr>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pPr defTabSz="457200"/>
            <a:fld id="{C4B8C44A-D7C7-1049-AEA2-C008BF14E603}" type="slidenum">
              <a:rPr lang="en-US" smtClean="0">
                <a:solidFill>
                  <a:prstClr val="white"/>
                </a:solidFill>
                <a:latin typeface="Calibri"/>
              </a:rPr>
              <a:pPr defTabSz="457200"/>
              <a:t>‹#›</a:t>
            </a:fld>
            <a:endParaRPr lang="en-US">
              <a:solidFill>
                <a:prstClr val="white"/>
              </a:solidFill>
              <a:latin typeface="Calibri"/>
            </a:endParaRPr>
          </a:p>
        </p:txBody>
      </p:sp>
    </p:spTree>
    <p:extLst>
      <p:ext uri="{BB962C8B-B14F-4D97-AF65-F5344CB8AC3E}">
        <p14:creationId xmlns:p14="http://schemas.microsoft.com/office/powerpoint/2010/main" val="1674663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pPr defTabSz="457200"/>
            <a:fld id="{C95FFB2A-EE5C-394C-AAC5-B546E58FB287}" type="datetimeFigureOut">
              <a:rPr lang="en-US" smtClean="0">
                <a:solidFill>
                  <a:prstClr val="black">
                    <a:tint val="75000"/>
                  </a:prstClr>
                </a:solidFill>
                <a:latin typeface="Calibri"/>
              </a:rPr>
              <a:pPr defTabSz="457200"/>
              <a:t>11/18/13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pPr defTabSz="457200"/>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pPr defTabSz="457200"/>
            <a:fld id="{8AD53DFE-24EE-8D4A-A73A-CEC39F0015D9}"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24373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ctr" anchorCtr="0"/>
          <a:lstStyle>
            <a:lvl1pPr algn="l">
              <a:lnSpc>
                <a:spcPct val="100000"/>
              </a:lnSpc>
              <a:defRPr sz="4400" b="0" cap="small" baseline="0">
                <a:solidFill>
                  <a:schemeClr val="tx1"/>
                </a:solidFill>
                <a:effectLst/>
                <a:latin typeface="Helvetica" pitchFamily="34" charset="0"/>
                <a:cs typeface="Helvetica" pitchFamily="34" charset="0"/>
              </a:defRPr>
            </a:lvl1pPr>
          </a:lstStyle>
          <a:p>
            <a:r>
              <a:rPr lang="es-PR" noProof="0" dirty="0" err="1" smtClean="0"/>
              <a:t>Headline</a:t>
            </a:r>
            <a:endParaRPr lang="es-PR" noProof="0" dirty="0"/>
          </a:p>
        </p:txBody>
      </p:sp>
      <p:sp>
        <p:nvSpPr>
          <p:cNvPr id="7" name="Text Placeholder 8"/>
          <p:cNvSpPr>
            <a:spLocks noGrp="1"/>
          </p:cNvSpPr>
          <p:nvPr>
            <p:ph type="body" sz="quarter" idx="10" hasCustomPrompt="1"/>
          </p:nvPr>
        </p:nvSpPr>
        <p:spPr>
          <a:xfrm>
            <a:off x="7010400" y="4857750"/>
            <a:ext cx="1981200" cy="228600"/>
          </a:xfrm>
          <a:prstGeom prst="rect">
            <a:avLst/>
          </a:prstGeom>
        </p:spPr>
        <p:txBody>
          <a:bodyPr anchor="b" anchorCtr="0"/>
          <a:lstStyle>
            <a:lvl1pPr algn="r">
              <a:lnSpc>
                <a:spcPts val="1100"/>
              </a:lnSpc>
              <a:buNone/>
              <a:defRPr sz="1100" baseline="0">
                <a:solidFill>
                  <a:schemeClr val="tx2"/>
                </a:solidFill>
                <a:latin typeface="Helvetica" pitchFamily="34" charset="0"/>
                <a:cs typeface="Helvetica"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a:t>
            </a:r>
            <a:endParaRPr lang="en-US" dirty="0"/>
          </a:p>
        </p:txBody>
      </p:sp>
      <p:sp>
        <p:nvSpPr>
          <p:cNvPr id="5" name="Content Placeholder 2"/>
          <p:cNvSpPr>
            <a:spLocks noGrp="1"/>
          </p:cNvSpPr>
          <p:nvPr>
            <p:ph idx="1"/>
          </p:nvPr>
        </p:nvSpPr>
        <p:spPr>
          <a:xfrm>
            <a:off x="457200" y="1200151"/>
            <a:ext cx="8229600" cy="3394472"/>
          </a:xfrm>
          <a:prstGeom prst="rect">
            <a:avLst/>
          </a:prstGeom>
        </p:spPr>
        <p:txBody>
          <a:bodyPr/>
          <a:lstStyle>
            <a:lvl1pPr>
              <a:defRPr>
                <a:solidFill>
                  <a:schemeClr val="bg2"/>
                </a:solidFill>
                <a:latin typeface="Helvetica" pitchFamily="34" charset="0"/>
                <a:cs typeface="Helvetica" pitchFamily="34" charset="0"/>
              </a:defRPr>
            </a:lvl1pPr>
            <a:lvl2pPr>
              <a:defRPr>
                <a:solidFill>
                  <a:schemeClr val="bg2"/>
                </a:solidFill>
                <a:latin typeface="Helvetica" pitchFamily="34" charset="0"/>
                <a:cs typeface="Helvetica" pitchFamily="34" charset="0"/>
              </a:defRPr>
            </a:lvl2pPr>
            <a:lvl3pPr>
              <a:defRPr>
                <a:solidFill>
                  <a:schemeClr val="bg2"/>
                </a:solidFill>
                <a:latin typeface="Helvetica" pitchFamily="34" charset="0"/>
                <a:cs typeface="Helvetica" pitchFamily="34" charset="0"/>
              </a:defRPr>
            </a:lvl3pPr>
            <a:lvl4pPr>
              <a:defRPr baseline="0">
                <a:solidFill>
                  <a:schemeClr val="bg2"/>
                </a:solidFill>
                <a:latin typeface="Helvetica" pitchFamily="34" charset="0"/>
                <a:cs typeface="Helvetica" pitchFamily="34" charset="0"/>
              </a:defRPr>
            </a:lvl4pPr>
            <a:lvl5pPr>
              <a:defRPr>
                <a:solidFill>
                  <a:schemeClr val="bg2"/>
                </a:solidFill>
                <a:latin typeface="Helvetica" pitchFamily="34" charset="0"/>
                <a:cs typeface="Helvetica" pitchFamily="34" charset="0"/>
              </a:defRPr>
            </a:lvl5pPr>
          </a:lstStyle>
          <a:p>
            <a:pPr lvl="0"/>
            <a:r>
              <a:rPr lang="es-PR" noProof="0" dirty="0" err="1" smtClean="0"/>
              <a:t>Click</a:t>
            </a:r>
            <a:r>
              <a:rPr lang="es-PR" noProof="0" dirty="0" smtClean="0"/>
              <a:t> </a:t>
            </a:r>
            <a:r>
              <a:rPr lang="es-PR" noProof="0" dirty="0" err="1" smtClean="0"/>
              <a:t>to</a:t>
            </a:r>
            <a:r>
              <a:rPr lang="es-PR" noProof="0" dirty="0" smtClean="0"/>
              <a:t> </a:t>
            </a:r>
            <a:r>
              <a:rPr lang="es-PR" noProof="0" dirty="0" err="1" smtClean="0"/>
              <a:t>edit</a:t>
            </a:r>
            <a:r>
              <a:rPr lang="es-PR" noProof="0" dirty="0" smtClean="0"/>
              <a:t> Master </a:t>
            </a:r>
            <a:r>
              <a:rPr lang="es-PR" noProof="0" dirty="0" err="1" smtClean="0"/>
              <a:t>text</a:t>
            </a:r>
            <a:r>
              <a:rPr lang="es-PR" noProof="0" dirty="0" smtClean="0"/>
              <a:t> </a:t>
            </a:r>
            <a:r>
              <a:rPr lang="es-PR" noProof="0" dirty="0" err="1" smtClean="0"/>
              <a:t>styles</a:t>
            </a:r>
            <a:endParaRPr lang="es-PR" noProof="0" dirty="0" smtClean="0"/>
          </a:p>
          <a:p>
            <a:pPr lvl="1"/>
            <a:r>
              <a:rPr lang="es-PR" noProof="0" dirty="0" err="1" smtClean="0"/>
              <a:t>Second</a:t>
            </a:r>
            <a:r>
              <a:rPr lang="es-PR" noProof="0" dirty="0" smtClean="0"/>
              <a:t> </a:t>
            </a:r>
            <a:r>
              <a:rPr lang="es-PR" noProof="0" dirty="0" err="1" smtClean="0"/>
              <a:t>level</a:t>
            </a:r>
            <a:endParaRPr lang="es-PR" noProof="0" dirty="0" smtClean="0"/>
          </a:p>
          <a:p>
            <a:pPr lvl="2"/>
            <a:r>
              <a:rPr lang="es-PR" noProof="0" dirty="0" err="1" smtClean="0"/>
              <a:t>Third</a:t>
            </a:r>
            <a:r>
              <a:rPr lang="es-PR" noProof="0" dirty="0" smtClean="0"/>
              <a:t> </a:t>
            </a:r>
            <a:r>
              <a:rPr lang="es-PR" noProof="0" dirty="0" err="1" smtClean="0"/>
              <a:t>level</a:t>
            </a:r>
            <a:endParaRPr lang="es-PR" noProof="0" dirty="0" smtClean="0"/>
          </a:p>
          <a:p>
            <a:pPr lvl="3"/>
            <a:r>
              <a:rPr lang="es-PR" noProof="0" dirty="0" err="1" smtClean="0"/>
              <a:t>Fourth</a:t>
            </a:r>
            <a:r>
              <a:rPr lang="es-PR" noProof="0" dirty="0" smtClean="0"/>
              <a:t> </a:t>
            </a:r>
            <a:r>
              <a:rPr lang="es-PR" noProof="0" dirty="0" err="1" smtClean="0"/>
              <a:t>level</a:t>
            </a:r>
            <a:endParaRPr lang="es-PR" noProof="0" dirty="0" smtClean="0"/>
          </a:p>
          <a:p>
            <a:pPr lvl="4"/>
            <a:r>
              <a:rPr lang="es-PR" noProof="0" dirty="0" err="1" smtClean="0"/>
              <a:t>Fifth</a:t>
            </a:r>
            <a:r>
              <a:rPr lang="es-PR" noProof="0" dirty="0" smtClean="0"/>
              <a:t> </a:t>
            </a:r>
            <a:r>
              <a:rPr lang="es-PR" noProof="0" dirty="0" err="1" smtClean="0"/>
              <a:t>level</a:t>
            </a:r>
            <a:endParaRPr lang="es-PR" noProof="0" dirty="0"/>
          </a:p>
        </p:txBody>
      </p:sp>
    </p:spTree>
    <p:extLst>
      <p:ext uri="{BB962C8B-B14F-4D97-AF65-F5344CB8AC3E}">
        <p14:creationId xmlns:p14="http://schemas.microsoft.com/office/powerpoint/2010/main" val="2177088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normAutofit/>
          </a:bodyPr>
          <a:lstStyle>
            <a:lvl1pPr algn="ctr">
              <a:defRPr sz="38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Slide Number Placeholder 3"/>
          <p:cNvSpPr>
            <a:spLocks noGrp="1"/>
          </p:cNvSpPr>
          <p:nvPr>
            <p:ph type="sldNum" sz="quarter" idx="4"/>
          </p:nvPr>
        </p:nvSpPr>
        <p:spPr>
          <a:xfrm>
            <a:off x="6934200" y="4811733"/>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a:t>
            </a:fld>
            <a:endParaRPr lang="en-US" dirty="0">
              <a:solidFill>
                <a:prstClr val="black">
                  <a:lumMod val="65000"/>
                  <a:lumOff val="35000"/>
                </a:prstClr>
              </a:solidFill>
              <a:latin typeface="Arial"/>
            </a:endParaRPr>
          </a:p>
        </p:txBody>
      </p:sp>
    </p:spTree>
    <p:extLst>
      <p:ext uri="{BB962C8B-B14F-4D97-AF65-F5344CB8AC3E}">
        <p14:creationId xmlns:p14="http://schemas.microsoft.com/office/powerpoint/2010/main" val="3235799846"/>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4"/>
          </p:nvPr>
        </p:nvSpPr>
        <p:spPr>
          <a:xfrm>
            <a:off x="6934200" y="4811733"/>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a:t>
            </a:fld>
            <a:endParaRPr lang="en-US" dirty="0">
              <a:solidFill>
                <a:prstClr val="black">
                  <a:lumMod val="65000"/>
                  <a:lumOff val="35000"/>
                </a:prstClr>
              </a:solidFill>
              <a:latin typeface="Arial"/>
            </a:endParaRPr>
          </a:p>
        </p:txBody>
      </p:sp>
    </p:spTree>
    <p:extLst>
      <p:ext uri="{BB962C8B-B14F-4D97-AF65-F5344CB8AC3E}">
        <p14:creationId xmlns:p14="http://schemas.microsoft.com/office/powerpoint/2010/main" val="4291594136"/>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3"/>
          <p:cNvSpPr>
            <a:spLocks noGrp="1"/>
          </p:cNvSpPr>
          <p:nvPr>
            <p:ph type="sldNum" sz="quarter" idx="4"/>
          </p:nvPr>
        </p:nvSpPr>
        <p:spPr>
          <a:xfrm>
            <a:off x="6934200" y="4811733"/>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a:t>
            </a:fld>
            <a:endParaRPr lang="en-US" dirty="0">
              <a:solidFill>
                <a:prstClr val="black">
                  <a:lumMod val="65000"/>
                  <a:lumOff val="35000"/>
                </a:prstClr>
              </a:solidFill>
              <a:latin typeface="Arial"/>
            </a:endParaRPr>
          </a:p>
        </p:txBody>
      </p:sp>
    </p:spTree>
    <p:extLst>
      <p:ext uri="{BB962C8B-B14F-4D97-AF65-F5344CB8AC3E}">
        <p14:creationId xmlns:p14="http://schemas.microsoft.com/office/powerpoint/2010/main" val="33703807"/>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Totally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3"/>
          <p:cNvSpPr>
            <a:spLocks noGrp="1"/>
          </p:cNvSpPr>
          <p:nvPr>
            <p:ph type="sldNum" sz="quarter" idx="4"/>
          </p:nvPr>
        </p:nvSpPr>
        <p:spPr>
          <a:xfrm>
            <a:off x="6934200" y="4811733"/>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a:t>
            </a:fld>
            <a:endParaRPr lang="en-US" dirty="0">
              <a:solidFill>
                <a:prstClr val="black">
                  <a:lumMod val="65000"/>
                  <a:lumOff val="35000"/>
                </a:prstClr>
              </a:solidFill>
              <a:latin typeface="Arial"/>
            </a:endParaRPr>
          </a:p>
        </p:txBody>
      </p:sp>
    </p:spTree>
    <p:extLst>
      <p:ext uri="{BB962C8B-B14F-4D97-AF65-F5344CB8AC3E}">
        <p14:creationId xmlns:p14="http://schemas.microsoft.com/office/powerpoint/2010/main" val="286364369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Totally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3643691"/>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79748"/>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71813"/>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852856"/>
      </p:ext>
    </p:extLst>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476544"/>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2"/>
            <a:ext cx="7772400" cy="1102519"/>
          </a:xfrm>
        </p:spPr>
        <p:txBody>
          <a:bodyPr>
            <a:normAutofit/>
          </a:bodyPr>
          <a:lstStyle>
            <a:lvl1pPr algn="ctr">
              <a:defRPr sz="38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Tree>
    <p:extLst>
      <p:ext uri="{BB962C8B-B14F-4D97-AF65-F5344CB8AC3E}">
        <p14:creationId xmlns:p14="http://schemas.microsoft.com/office/powerpoint/2010/main" val="3235799846"/>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91594136"/>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703807"/>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Totally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63643691"/>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8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60028"/>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87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8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87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49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79748"/>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6468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71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2"/>
            <a:ext cx="7772400" cy="1102519"/>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94130606-B336-8148-B825-F4EA191729E2}" type="datetimeFigureOut">
              <a:rPr lang="en-US" smtClean="0">
                <a:solidFill>
                  <a:prstClr val="black">
                    <a:tint val="75000"/>
                  </a:prstClr>
                </a:solidFill>
                <a:latin typeface="Calibri"/>
              </a:rPr>
              <a:pPr/>
              <a:t>11/18/13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BE0A487-B51C-524D-A2CA-596085026E3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3816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2.xml"/><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theme" Target="../theme/theme3.xml"/><Relationship Id="rId8" Type="http://schemas.openxmlformats.org/officeDocument/2006/relationships/image" Target="../media/image5.png"/><Relationship Id="rId9" Type="http://schemas.openxmlformats.org/officeDocument/2006/relationships/image" Target="../media/image6.emf"/><Relationship Id="rId10"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4.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image" Target="../media/image6.emf"/><Relationship Id="rId13" Type="http://schemas.openxmlformats.org/officeDocument/2006/relationships/image" Target="../media/image8.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3" Type="http://schemas.openxmlformats.org/officeDocument/2006/relationships/image" Target="../media/image4.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theme" Target="../theme/theme6.xml"/><Relationship Id="rId10"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223106" y="884823"/>
            <a:ext cx="8692294" cy="4125328"/>
          </a:xfrm>
          <a:prstGeom prst="rect">
            <a:avLst/>
          </a:prstGeom>
        </p:spPr>
        <p:txBody>
          <a:bodyPr vert="horz" lIns="91440" tIns="45720" rIns="91440" bIns="45720" rtlCol="0" anchor="ctr" anchorCtr="1">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9" name="Picture 18"/>
          <p:cNvPicPr>
            <a:picLocks noChangeAspect="1"/>
          </p:cNvPicPr>
          <p:nvPr userDrawn="1"/>
        </p:nvPicPr>
        <p:blipFill rotWithShape="1">
          <a:blip r:embed="rId8">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16" name="Bar Grad"/>
          <p:cNvSpPr/>
          <p:nvPr userDrawn="1"/>
        </p:nvSpPr>
        <p:spPr>
          <a:xfrm>
            <a:off x="0" y="145547"/>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Placeholder 1"/>
          <p:cNvSpPr>
            <a:spLocks noGrp="1"/>
          </p:cNvSpPr>
          <p:nvPr>
            <p:ph type="title"/>
          </p:nvPr>
        </p:nvSpPr>
        <p:spPr>
          <a:xfrm>
            <a:off x="407862" y="131279"/>
            <a:ext cx="7669338" cy="75354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pic>
        <p:nvPicPr>
          <p:cNvPr id="20" name="Picture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3137" y="419100"/>
            <a:ext cx="238125" cy="190500"/>
          </a:xfrm>
          <a:prstGeom prst="rect">
            <a:avLst/>
          </a:prstGeom>
        </p:spPr>
      </p:pic>
      <p:pic>
        <p:nvPicPr>
          <p:cNvPr id="21" name="Picture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356786" y="186342"/>
            <a:ext cx="634814" cy="642371"/>
          </a:xfrm>
          <a:prstGeom prst="rect">
            <a:avLst/>
          </a:prstGeom>
        </p:spPr>
      </p:pic>
    </p:spTree>
    <p:extLst>
      <p:ext uri="{BB962C8B-B14F-4D97-AF65-F5344CB8AC3E}">
        <p14:creationId xmlns:p14="http://schemas.microsoft.com/office/powerpoint/2010/main" val="283939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96" r:id="rId5"/>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200" kern="120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bg2"/>
        </a:buClr>
        <a:buFont typeface="Arial" pitchFamily="34" charset="0"/>
        <a:buChar char="•"/>
        <a:defRPr sz="2600" kern="1200">
          <a:solidFill>
            <a:schemeClr val="bg1"/>
          </a:solidFill>
          <a:latin typeface="+mn-lt"/>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2pPr>
      <a:lvl3pPr marL="1089025" indent="-174625"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4pPr>
      <a:lvl5pPr marL="20574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682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721" r:id="rId4"/>
  </p:sldLayoutIdLst>
  <p:txStyles>
    <p:title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p:titleStyle>
    <p:bodyStyle>
      <a:lvl1pPr marL="342900" indent="-342900" algn="l" defTabSz="457200" rtl="0" eaLnBrk="1" latinLnBrk="0" hangingPunct="1">
        <a:lnSpc>
          <a:spcPct val="110000"/>
        </a:lnSpc>
        <a:spcBef>
          <a:spcPct val="20000"/>
        </a:spcBef>
        <a:buFont typeface="Arial"/>
        <a:buChar char="•"/>
        <a:defRPr sz="2800" b="1" i="0" kern="1200">
          <a:solidFill>
            <a:schemeClr val="tx1"/>
          </a:solidFill>
          <a:latin typeface="Arial"/>
          <a:ea typeface="+mn-ea"/>
          <a:cs typeface="Arial"/>
        </a:defRPr>
      </a:lvl1pPr>
      <a:lvl2pPr marL="742950" indent="-28575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2pPr>
      <a:lvl3pPr marL="11430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3pPr>
      <a:lvl4pPr marL="16002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4pPr>
      <a:lvl5pPr marL="20574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flipV="1">
            <a:off x="0" y="3038609"/>
            <a:ext cx="9144000" cy="28575"/>
          </a:xfrm>
          <a:prstGeom prst="line">
            <a:avLst/>
          </a:prstGeom>
          <a:ln w="92075" cap="flat" cmpd="sng" algn="ctr">
            <a:solidFill>
              <a:srgbClr val="52AACE"/>
            </a:solidFill>
            <a:prstDash val="solid"/>
            <a:round/>
            <a:headEnd type="none" w="med" len="med"/>
            <a:tailEnd type="none" w="med" len="med"/>
          </a:ln>
          <a:effectLst>
            <a:outerShdw blurRad="40000" dist="707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Aerial Map.png"/>
          <p:cNvPicPr>
            <a:picLocks noChangeAspect="1"/>
          </p:cNvPicPr>
          <p:nvPr userDrawn="1"/>
        </p:nvPicPr>
        <p:blipFill>
          <a:blip r:embed="rId8"/>
          <a:stretch>
            <a:fillRect/>
          </a:stretch>
        </p:blipFill>
        <p:spPr>
          <a:xfrm rot="5400000">
            <a:off x="3237234" y="-170039"/>
            <a:ext cx="2669558" cy="9144000"/>
          </a:xfrm>
          <a:prstGeom prst="rect">
            <a:avLst/>
          </a:prstGeom>
        </p:spPr>
      </p:pic>
      <p:pic>
        <p:nvPicPr>
          <p:cNvPr id="10" name="Picture 9" descr="Germ cluster.eps"/>
          <p:cNvPicPr>
            <a:picLocks noChangeAspect="1"/>
          </p:cNvPicPr>
          <p:nvPr userDrawn="1"/>
        </p:nvPicPr>
        <p:blipFill>
          <a:blip r:embed="rId9"/>
          <a:stretch>
            <a:fillRect/>
          </a:stretch>
        </p:blipFill>
        <p:spPr>
          <a:xfrm rot="20638478">
            <a:off x="917882" y="1717295"/>
            <a:ext cx="6221500" cy="4666125"/>
          </a:xfrm>
          <a:prstGeom prst="rect">
            <a:avLst/>
          </a:prstGeom>
        </p:spPr>
      </p:pic>
      <p:pic>
        <p:nvPicPr>
          <p:cNvPr id="16" name="Picture 15" descr="FLU_LogoLt4.ai"/>
          <p:cNvPicPr>
            <a:picLocks noChangeAspect="1"/>
          </p:cNvPicPr>
          <p:nvPr userDrawn="1"/>
        </p:nvPicPr>
        <p:blipFill>
          <a:blip r:embed="rId10"/>
          <a:stretch>
            <a:fillRect/>
          </a:stretch>
        </p:blipFill>
        <p:spPr>
          <a:xfrm>
            <a:off x="675803" y="-851738"/>
            <a:ext cx="9003438" cy="3800607"/>
          </a:xfrm>
          <a:prstGeom prst="rect">
            <a:avLst/>
          </a:prstGeom>
          <a:ln w="9525" cap="flat" cmpd="sng" algn="ctr">
            <a:noFill/>
            <a:prstDash val="solid"/>
            <a:round/>
            <a:headEnd type="none" w="med" len="med"/>
            <a:tailEnd type="none" w="med" len="med"/>
          </a:ln>
        </p:spPr>
      </p:pic>
      <p:sp>
        <p:nvSpPr>
          <p:cNvPr id="2" name="Title Placeholder 1"/>
          <p:cNvSpPr>
            <a:spLocks noGrp="1"/>
          </p:cNvSpPr>
          <p:nvPr>
            <p:ph type="title"/>
          </p:nvPr>
        </p:nvSpPr>
        <p:spPr>
          <a:xfrm>
            <a:off x="673100" y="2091620"/>
            <a:ext cx="778936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Lst>
  <p:txStyles>
    <p:titleStyle>
      <a:lvl1pPr algn="ctr" defTabSz="457200" rtl="0" eaLnBrk="1" latinLnBrk="0" hangingPunct="1">
        <a:spcBef>
          <a:spcPct val="0"/>
        </a:spcBef>
        <a:buNone/>
        <a:defRPr sz="3600" b="0" i="0" kern="1200" cap="all">
          <a:solidFill>
            <a:schemeClr val="tx1"/>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Clr>
          <a:srgbClr val="7CC7E3"/>
        </a:buClr>
        <a:buFont typeface="Arial"/>
        <a:buChar char="•"/>
        <a:defRPr sz="2700" b="0" i="0" kern="1200">
          <a:solidFill>
            <a:schemeClr val="tx1"/>
          </a:solidFill>
          <a:latin typeface="Helvetica Neue"/>
          <a:ea typeface="+mn-ea"/>
          <a:cs typeface="Helvetica Neue"/>
        </a:defRPr>
      </a:lvl1pPr>
      <a:lvl2pPr marL="742950" indent="-285750" algn="l" defTabSz="457200" rtl="0" eaLnBrk="1" latinLnBrk="0" hangingPunct="1">
        <a:spcBef>
          <a:spcPct val="20000"/>
        </a:spcBef>
        <a:buClr>
          <a:srgbClr val="7CC7E3"/>
        </a:buClr>
        <a:buFont typeface="Arial"/>
        <a:buChar char="•"/>
        <a:defRPr sz="28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Clr>
          <a:srgbClr val="7CC7E3"/>
        </a:buClr>
        <a:buFont typeface="Arial"/>
        <a:buChar char="•"/>
        <a:defRPr sz="2400" b="0" i="0" kern="1200">
          <a:solidFill>
            <a:schemeClr val="tx1"/>
          </a:solidFill>
          <a:latin typeface="Helvetica Neue"/>
          <a:ea typeface="+mn-ea"/>
          <a:cs typeface="Helvetica Neue"/>
        </a:defRPr>
      </a:lvl3pPr>
      <a:lvl4pPr marL="1600200" indent="-228600" algn="l" defTabSz="457200" rtl="0" eaLnBrk="1" latinLnBrk="0" hangingPunct="1">
        <a:spcBef>
          <a:spcPct val="20000"/>
        </a:spcBef>
        <a:buClr>
          <a:srgbClr val="7CC7E3"/>
        </a:buClr>
        <a:buFont typeface="Arial"/>
        <a:buChar char="•"/>
        <a:defRPr sz="2000" b="0" i="0" kern="1200">
          <a:solidFill>
            <a:schemeClr val="tx1"/>
          </a:solidFill>
          <a:latin typeface="Helvetica Neue"/>
          <a:ea typeface="+mn-ea"/>
          <a:cs typeface="Helvetica Neue"/>
        </a:defRPr>
      </a:lvl4pPr>
      <a:lvl5pPr marL="2057400" indent="-228600" algn="l" defTabSz="457200" rtl="0" eaLnBrk="1" latinLnBrk="0" hangingPunct="1">
        <a:spcBef>
          <a:spcPct val="20000"/>
        </a:spcBef>
        <a:buClr>
          <a:srgbClr val="7CC7E3"/>
        </a:buClr>
        <a:buFont typeface="Arial"/>
        <a:buChar char="•"/>
        <a:defRPr sz="20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txStyles>
    <p:titleStyle>
      <a:lvl1pPr algn="ctr" rtl="0" eaLnBrk="0" fontAlgn="base" hangingPunct="0">
        <a:spcBef>
          <a:spcPct val="0"/>
        </a:spcBef>
        <a:spcAft>
          <a:spcPct val="0"/>
        </a:spcAft>
        <a:defRPr sz="4400">
          <a:solidFill>
            <a:schemeClr val="tx1"/>
          </a:solidFill>
          <a:latin typeface="+mj-lt"/>
          <a:ea typeface="+mj-ea"/>
          <a:cs typeface="+mj-cs"/>
          <a:sym typeface="Calibri" charset="0"/>
        </a:defRPr>
      </a:lvl1pPr>
      <a:lvl2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eaLnBrk="0" fontAlgn="base" hangingPunct="0">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42900" indent="-342900" algn="l" rtl="0" eaLnBrk="0" fontAlgn="base" hangingPunct="0">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42950" indent="-285750" algn="l" rtl="0" eaLnBrk="0" fontAlgn="base" hangingPunct="0">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43000"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600200"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57400"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146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718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290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86200"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2232" y="1552576"/>
            <a:ext cx="5192128"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Aerial Map.png"/>
          <p:cNvPicPr>
            <a:picLocks noChangeAspect="1"/>
          </p:cNvPicPr>
          <p:nvPr userDrawn="1"/>
        </p:nvPicPr>
        <p:blipFill>
          <a:blip r:embed="rId11"/>
          <a:stretch>
            <a:fillRect/>
          </a:stretch>
        </p:blipFill>
        <p:spPr>
          <a:xfrm>
            <a:off x="0" y="1"/>
            <a:ext cx="2674416" cy="5152862"/>
          </a:xfrm>
          <a:prstGeom prst="rect">
            <a:avLst/>
          </a:prstGeom>
        </p:spPr>
      </p:pic>
      <p:pic>
        <p:nvPicPr>
          <p:cNvPr id="10" name="Picture 9" descr="Germ cluster.eps"/>
          <p:cNvPicPr>
            <a:picLocks noChangeAspect="1"/>
          </p:cNvPicPr>
          <p:nvPr userDrawn="1"/>
        </p:nvPicPr>
        <p:blipFill>
          <a:blip r:embed="rId12"/>
          <a:stretch>
            <a:fillRect/>
          </a:stretch>
        </p:blipFill>
        <p:spPr>
          <a:xfrm>
            <a:off x="-93698" y="739554"/>
            <a:ext cx="4021960" cy="3016470"/>
          </a:xfrm>
          <a:prstGeom prst="rect">
            <a:avLst/>
          </a:prstGeom>
        </p:spPr>
      </p:pic>
      <p:pic>
        <p:nvPicPr>
          <p:cNvPr id="16" name="Picture 15" descr="FLU_LogoLt4.ai"/>
          <p:cNvPicPr>
            <a:picLocks noChangeAspect="1"/>
          </p:cNvPicPr>
          <p:nvPr userDrawn="1"/>
        </p:nvPicPr>
        <p:blipFill>
          <a:blip r:embed="rId13"/>
          <a:stretch>
            <a:fillRect/>
          </a:stretch>
        </p:blipFill>
        <p:spPr>
          <a:xfrm>
            <a:off x="168468" y="4028502"/>
            <a:ext cx="3625464" cy="1532335"/>
          </a:xfrm>
          <a:prstGeom prst="rect">
            <a:avLst/>
          </a:prstGeom>
        </p:spPr>
      </p:pic>
      <p:sp>
        <p:nvSpPr>
          <p:cNvPr id="2" name="Title Placeholder 1"/>
          <p:cNvSpPr>
            <a:spLocks noGrp="1"/>
          </p:cNvSpPr>
          <p:nvPr>
            <p:ph type="title"/>
          </p:nvPr>
        </p:nvSpPr>
        <p:spPr>
          <a:xfrm>
            <a:off x="673100" y="232517"/>
            <a:ext cx="7789360" cy="85725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cxnSp>
        <p:nvCxnSpPr>
          <p:cNvPr id="8" name="Straight Connector 7"/>
          <p:cNvCxnSpPr/>
          <p:nvPr userDrawn="1"/>
        </p:nvCxnSpPr>
        <p:spPr>
          <a:xfrm flipV="1">
            <a:off x="0" y="914402"/>
            <a:ext cx="9144000" cy="28575"/>
          </a:xfrm>
          <a:prstGeom prst="line">
            <a:avLst/>
          </a:prstGeom>
          <a:ln w="92075" cap="flat" cmpd="sng" algn="ctr">
            <a:solidFill>
              <a:srgbClr val="52AACE"/>
            </a:solidFill>
            <a:prstDash val="solid"/>
            <a:round/>
            <a:headEnd type="none" w="med" len="med"/>
            <a:tailEnd type="none" w="med" len="med"/>
          </a:ln>
          <a:effectLst>
            <a:outerShdw blurRad="40000" dist="70739"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9" r:id="rId8"/>
    <p:sldLayoutId id="2147483720" r:id="rId9"/>
  </p:sldLayoutIdLst>
  <p:txStyles>
    <p:titleStyle>
      <a:lvl1pPr algn="ctr" defTabSz="457200" rtl="0" eaLnBrk="1" latinLnBrk="0" hangingPunct="1">
        <a:spcBef>
          <a:spcPct val="0"/>
        </a:spcBef>
        <a:buNone/>
        <a:defRPr sz="3600" b="0" i="0" kern="1200" cap="all">
          <a:solidFill>
            <a:schemeClr val="tx1"/>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Clr>
          <a:srgbClr val="7CC7E3"/>
        </a:buClr>
        <a:buFont typeface="Arial"/>
        <a:buChar char="•"/>
        <a:defRPr sz="2700" b="0" i="0" kern="1200">
          <a:solidFill>
            <a:schemeClr val="tx1"/>
          </a:solidFill>
          <a:latin typeface="Helvetica Neue"/>
          <a:ea typeface="+mn-ea"/>
          <a:cs typeface="Helvetica Neue"/>
        </a:defRPr>
      </a:lvl1pPr>
      <a:lvl2pPr marL="742950" indent="-285750" algn="l" defTabSz="457200" rtl="0" eaLnBrk="1" latinLnBrk="0" hangingPunct="1">
        <a:spcBef>
          <a:spcPct val="20000"/>
        </a:spcBef>
        <a:buClr>
          <a:srgbClr val="7CC7E3"/>
        </a:buClr>
        <a:buFont typeface="Arial"/>
        <a:buChar char="•"/>
        <a:defRPr sz="2800" b="0" i="0" kern="1200">
          <a:solidFill>
            <a:schemeClr val="tx1"/>
          </a:solidFill>
          <a:latin typeface="Helvetica Neue"/>
          <a:ea typeface="+mn-ea"/>
          <a:cs typeface="Helvetica Neue"/>
        </a:defRPr>
      </a:lvl2pPr>
      <a:lvl3pPr marL="1143000" indent="-228600" algn="l" defTabSz="457200" rtl="0" eaLnBrk="1" latinLnBrk="0" hangingPunct="1">
        <a:spcBef>
          <a:spcPct val="20000"/>
        </a:spcBef>
        <a:buClr>
          <a:srgbClr val="7CC7E3"/>
        </a:buClr>
        <a:buFont typeface="Arial"/>
        <a:buChar char="•"/>
        <a:defRPr sz="2400" b="0" i="0" kern="1200">
          <a:solidFill>
            <a:schemeClr val="tx1"/>
          </a:solidFill>
          <a:latin typeface="Helvetica Neue"/>
          <a:ea typeface="+mn-ea"/>
          <a:cs typeface="Helvetica Neue"/>
        </a:defRPr>
      </a:lvl3pPr>
      <a:lvl4pPr marL="1600200" indent="-228600" algn="l" defTabSz="457200" rtl="0" eaLnBrk="1" latinLnBrk="0" hangingPunct="1">
        <a:spcBef>
          <a:spcPct val="20000"/>
        </a:spcBef>
        <a:buClr>
          <a:srgbClr val="7CC7E3"/>
        </a:buClr>
        <a:buFont typeface="Arial"/>
        <a:buChar char="•"/>
        <a:defRPr sz="2000" b="0" i="0" kern="1200">
          <a:solidFill>
            <a:schemeClr val="tx1"/>
          </a:solidFill>
          <a:latin typeface="Helvetica Neue"/>
          <a:ea typeface="+mn-ea"/>
          <a:cs typeface="Helvetica Neue"/>
        </a:defRPr>
      </a:lvl4pPr>
      <a:lvl5pPr marL="2057400" indent="-228600" algn="l" defTabSz="457200" rtl="0" eaLnBrk="1" latinLnBrk="0" hangingPunct="1">
        <a:spcBef>
          <a:spcPct val="20000"/>
        </a:spcBef>
        <a:buClr>
          <a:srgbClr val="7CC7E3"/>
        </a:buClr>
        <a:buFont typeface="Arial"/>
        <a:buChar char="•"/>
        <a:defRPr sz="2000" b="0" i="0" kern="1200">
          <a:solidFill>
            <a:schemeClr val="tx1"/>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223106" y="884823"/>
            <a:ext cx="8692294" cy="4125328"/>
          </a:xfrm>
          <a:prstGeom prst="rect">
            <a:avLst/>
          </a:prstGeom>
        </p:spPr>
        <p:txBody>
          <a:bodyPr vert="horz" lIns="91440" tIns="45720" rIns="91440" bIns="45720" rtlCol="0" anchor="ctr" anchorCtr="1">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9" name="Picture 18"/>
          <p:cNvPicPr>
            <a:picLocks noChangeAspect="1"/>
          </p:cNvPicPr>
          <p:nvPr userDrawn="1"/>
        </p:nvPicPr>
        <p:blipFill rotWithShape="1">
          <a:blip r:embed="rId11">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16" name="Bar Grad"/>
          <p:cNvSpPr/>
          <p:nvPr userDrawn="1"/>
        </p:nvSpPr>
        <p:spPr>
          <a:xfrm>
            <a:off x="0" y="145547"/>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a:endParaRPr>
          </a:p>
        </p:txBody>
      </p:sp>
      <p:sp>
        <p:nvSpPr>
          <p:cNvPr id="2" name="Title Placeholder 1"/>
          <p:cNvSpPr>
            <a:spLocks noGrp="1"/>
          </p:cNvSpPr>
          <p:nvPr>
            <p:ph type="title"/>
          </p:nvPr>
        </p:nvSpPr>
        <p:spPr>
          <a:xfrm>
            <a:off x="407862" y="131279"/>
            <a:ext cx="7669338" cy="75354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pic>
        <p:nvPicPr>
          <p:cNvPr id="20" name="Picture 1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23137" y="419100"/>
            <a:ext cx="238125" cy="190500"/>
          </a:xfrm>
          <a:prstGeom prst="rect">
            <a:avLst/>
          </a:prstGeom>
        </p:spPr>
      </p:pic>
      <p:pic>
        <p:nvPicPr>
          <p:cNvPr id="21" name="Picture 2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356786" y="186324"/>
            <a:ext cx="634814" cy="642371"/>
          </a:xfrm>
          <a:prstGeom prst="rect">
            <a:avLst/>
          </a:prstGeom>
        </p:spPr>
      </p:pic>
      <p:sp>
        <p:nvSpPr>
          <p:cNvPr id="4" name="Slide Number Placeholder 3"/>
          <p:cNvSpPr>
            <a:spLocks noGrp="1"/>
          </p:cNvSpPr>
          <p:nvPr>
            <p:ph type="sldNum" sz="quarter" idx="4"/>
          </p:nvPr>
        </p:nvSpPr>
        <p:spPr>
          <a:xfrm>
            <a:off x="6934200" y="4811733"/>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a:t>
            </a:fld>
            <a:endParaRPr lang="en-US" dirty="0">
              <a:solidFill>
                <a:prstClr val="black">
                  <a:lumMod val="65000"/>
                  <a:lumOff val="35000"/>
                </a:prstClr>
              </a:solidFill>
              <a:latin typeface="Arial"/>
            </a:endParaRPr>
          </a:p>
        </p:txBody>
      </p:sp>
    </p:spTree>
    <p:extLst>
      <p:ext uri="{BB962C8B-B14F-4D97-AF65-F5344CB8AC3E}">
        <p14:creationId xmlns:p14="http://schemas.microsoft.com/office/powerpoint/2010/main" val="283939704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3200" kern="120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bg2"/>
        </a:buClr>
        <a:buFont typeface="Arial" pitchFamily="34" charset="0"/>
        <a:buChar char="•"/>
        <a:defRPr sz="2600" kern="1200">
          <a:solidFill>
            <a:schemeClr val="bg1"/>
          </a:solidFill>
          <a:latin typeface="+mn-lt"/>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2pPr>
      <a:lvl3pPr marL="1089025" indent="-174625"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4pPr>
      <a:lvl5pPr marL="20574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p:cNvSpPr>
            <a:spLocks noGrp="1"/>
          </p:cNvSpPr>
          <p:nvPr>
            <p:ph type="body" idx="1"/>
          </p:nvPr>
        </p:nvSpPr>
        <p:spPr>
          <a:xfrm>
            <a:off x="223106" y="884823"/>
            <a:ext cx="8692294" cy="4125328"/>
          </a:xfrm>
          <a:prstGeom prst="rect">
            <a:avLst/>
          </a:prstGeom>
        </p:spPr>
        <p:txBody>
          <a:bodyPr vert="horz" lIns="91440" tIns="45720" rIns="91440" bIns="45720" rtlCol="0" anchor="ctr" anchorCtr="1">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9" name="Picture 18"/>
          <p:cNvPicPr>
            <a:picLocks noChangeAspect="1"/>
          </p:cNvPicPr>
          <p:nvPr userDrawn="1"/>
        </p:nvPicPr>
        <p:blipFill rotWithShape="1">
          <a:blip r:embed="rId12">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16" name="Bar Grad"/>
          <p:cNvSpPr/>
          <p:nvPr userDrawn="1"/>
        </p:nvSpPr>
        <p:spPr>
          <a:xfrm>
            <a:off x="0" y="145547"/>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a:endParaRPr>
          </a:p>
        </p:txBody>
      </p:sp>
      <p:sp>
        <p:nvSpPr>
          <p:cNvPr id="2" name="Title Placeholder 1"/>
          <p:cNvSpPr>
            <a:spLocks noGrp="1"/>
          </p:cNvSpPr>
          <p:nvPr>
            <p:ph type="title"/>
          </p:nvPr>
        </p:nvSpPr>
        <p:spPr>
          <a:xfrm>
            <a:off x="407862" y="131279"/>
            <a:ext cx="7669338" cy="75354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pic>
        <p:nvPicPr>
          <p:cNvPr id="20" name="Picture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3137" y="419100"/>
            <a:ext cx="238125" cy="190500"/>
          </a:xfrm>
          <a:prstGeom prst="rect">
            <a:avLst/>
          </a:prstGeom>
        </p:spPr>
      </p:pic>
      <p:pic>
        <p:nvPicPr>
          <p:cNvPr id="21" name="Picture 2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56786" y="186327"/>
            <a:ext cx="634814" cy="642371"/>
          </a:xfrm>
          <a:prstGeom prst="rect">
            <a:avLst/>
          </a:prstGeom>
        </p:spPr>
      </p:pic>
    </p:spTree>
    <p:extLst>
      <p:ext uri="{BB962C8B-B14F-4D97-AF65-F5344CB8AC3E}">
        <p14:creationId xmlns:p14="http://schemas.microsoft.com/office/powerpoint/2010/main" val="283939704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200" kern="1200">
          <a:solidFill>
            <a:schemeClr val="tx2"/>
          </a:solidFill>
          <a:latin typeface="+mj-lt"/>
          <a:ea typeface="+mj-ea"/>
          <a:cs typeface="+mj-cs"/>
        </a:defRPr>
      </a:lvl1pPr>
    </p:titleStyle>
    <p:bodyStyle>
      <a:lvl1pPr marL="174625" indent="-174625" algn="l" defTabSz="914400" rtl="0" eaLnBrk="1" latinLnBrk="0" hangingPunct="1">
        <a:spcBef>
          <a:spcPct val="20000"/>
        </a:spcBef>
        <a:buClr>
          <a:schemeClr val="bg2"/>
        </a:buClr>
        <a:buFont typeface="Arial" pitchFamily="34" charset="0"/>
        <a:buChar char="•"/>
        <a:defRPr sz="2600" kern="1200">
          <a:solidFill>
            <a:schemeClr val="bg1"/>
          </a:solidFill>
          <a:latin typeface="+mn-lt"/>
          <a:ea typeface="+mn-ea"/>
          <a:cs typeface="+mn-cs"/>
        </a:defRPr>
      </a:lvl1pPr>
      <a:lvl2pPr marL="742950" indent="-28575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2pPr>
      <a:lvl3pPr marL="1089025" indent="-174625"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4pPr>
      <a:lvl5pPr marL="2057400" indent="-228600" algn="l" defTabSz="914400" rtl="0" eaLnBrk="1" latinLnBrk="0" hangingPunct="1">
        <a:spcBef>
          <a:spcPct val="20000"/>
        </a:spcBef>
        <a:buClr>
          <a:schemeClr val="bg2"/>
        </a:buClr>
        <a:buFont typeface="Arial" pitchFamily="34" charset="0"/>
        <a:buChar char="»"/>
        <a:defRPr sz="24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5" Type="http://schemas.openxmlformats.org/officeDocument/2006/relationships/image" Target="../media/image12.png"/><Relationship Id="rId1" Type="http://schemas.openxmlformats.org/officeDocument/2006/relationships/slideLayout" Target="../slideLayouts/slideLayout5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35.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chart" Target="../charts/chart4.xml"/><Relationship Id="rId10"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4" Type="http://schemas.openxmlformats.org/officeDocument/2006/relationships/chart" Target="../charts/chart7.xml"/><Relationship Id="rId5" Type="http://schemas.openxmlformats.org/officeDocument/2006/relationships/image" Target="../media/image35.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 Id="rId9" Type="http://schemas.openxmlformats.org/officeDocument/2006/relationships/chart" Target="../charts/chart8.xml"/><Relationship Id="rId10" Type="http://schemas.openxmlformats.org/officeDocument/2006/relationships/chart" Target="../charts/chart9.xml"/><Relationship Id="rId11"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8.jpeg"/><Relationship Id="rId3"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2.png"/><Relationship Id="rId8" Type="http://schemas.openxmlformats.org/officeDocument/2006/relationships/image" Target="../media/image17.jpeg"/><Relationship Id="rId1" Type="http://schemas.openxmlformats.org/officeDocument/2006/relationships/slideLayout" Target="../slideLayouts/slideLayout4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 Id="rId3"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2.png"/><Relationship Id="rId1" Type="http://schemas.openxmlformats.org/officeDocument/2006/relationships/slideLayout" Target="../slideLayouts/slideLayout4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6.png"/><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1.jpeg"/><Relationship Id="rId1" Type="http://schemas.openxmlformats.org/officeDocument/2006/relationships/slideLayout" Target="../slideLayouts/slideLayout3.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 y="-19050"/>
            <a:ext cx="9141291" cy="5162550"/>
          </a:xfrm>
          <a:prstGeom prst="rect">
            <a:avLst/>
          </a:prstGeom>
        </p:spPr>
      </p:pic>
      <p:sp>
        <p:nvSpPr>
          <p:cNvPr id="7" name="Oval 159"/>
          <p:cNvSpPr>
            <a:spLocks noChangeArrowheads="1"/>
          </p:cNvSpPr>
          <p:nvPr/>
        </p:nvSpPr>
        <p:spPr bwMode="auto">
          <a:xfrm>
            <a:off x="3181621" y="-95250"/>
            <a:ext cx="2438009" cy="2438009"/>
          </a:xfrm>
          <a:prstGeom prst="ellipse">
            <a:avLst/>
          </a:prstGeom>
          <a:solidFill>
            <a:schemeClr val="bg2">
              <a:alpha val="1961"/>
            </a:schemeClr>
          </a:solidFill>
          <a:ln w="9525">
            <a:noFill/>
            <a:round/>
            <a:headEnd/>
            <a:tailEnd/>
          </a:ln>
          <a:effectLst>
            <a:glow rad="228600">
              <a:schemeClr val="bg1">
                <a:alpha val="40000"/>
              </a:schemeClr>
            </a:glow>
            <a:softEdge rad="127000"/>
          </a:effectLst>
        </p:spPr>
        <p:txBody>
          <a:bodyPr wrap="none" anchor="ctr"/>
          <a:lstStyle/>
          <a:p>
            <a:endParaRPr lang="en-US" dirty="0"/>
          </a:p>
        </p:txBody>
      </p:sp>
      <p:sp>
        <p:nvSpPr>
          <p:cNvPr id="9" name="Oval 159"/>
          <p:cNvSpPr>
            <a:spLocks noChangeArrowheads="1"/>
          </p:cNvSpPr>
          <p:nvPr/>
        </p:nvSpPr>
        <p:spPr bwMode="auto">
          <a:xfrm>
            <a:off x="1791091" y="-2075668"/>
            <a:ext cx="5104618" cy="5104618"/>
          </a:xfrm>
          <a:prstGeom prst="ellipse">
            <a:avLst/>
          </a:prstGeom>
          <a:solidFill>
            <a:schemeClr val="bg2">
              <a:alpha val="1961"/>
            </a:schemeClr>
          </a:solidFill>
          <a:ln w="9525">
            <a:noFill/>
            <a:round/>
            <a:headEnd/>
            <a:tailEnd/>
          </a:ln>
          <a:effectLst>
            <a:glow rad="228600">
              <a:schemeClr val="bg1">
                <a:alpha val="40000"/>
              </a:schemeClr>
            </a:glow>
            <a:softEdge rad="127000"/>
          </a:effectLst>
        </p:spPr>
        <p:txBody>
          <a:bodyPr wrap="none" anchor="ctr"/>
          <a:lstStyle/>
          <a:p>
            <a:endParaRPr lang="en-US" dirty="0"/>
          </a:p>
        </p:txBody>
      </p:sp>
      <p:sp>
        <p:nvSpPr>
          <p:cNvPr id="10" name="Rectangle 9"/>
          <p:cNvSpPr/>
          <p:nvPr/>
        </p:nvSpPr>
        <p:spPr>
          <a:xfrm>
            <a:off x="685800" y="503932"/>
            <a:ext cx="7391400" cy="1077218"/>
          </a:xfrm>
          <a:prstGeom prst="rect">
            <a:avLst/>
          </a:prstGeom>
        </p:spPr>
        <p:txBody>
          <a:bodyPr wrap="square">
            <a:spAutoFit/>
          </a:bodyPr>
          <a:lstStyle/>
          <a:p>
            <a:pPr algn="ctr"/>
            <a:r>
              <a:rPr lang="en-US" sz="3200" b="1" dirty="0" smtClean="0">
                <a:solidFill>
                  <a:schemeClr val="tx1">
                    <a:lumMod val="85000"/>
                    <a:lumOff val="15000"/>
                  </a:schemeClr>
                </a:solidFill>
                <a:latin typeface="+mj-lt"/>
              </a:rPr>
              <a:t>Finding Outbreaks Faster</a:t>
            </a:r>
            <a:r>
              <a:rPr lang="en-US" sz="3200" dirty="0">
                <a:solidFill>
                  <a:schemeClr val="tx1">
                    <a:lumMod val="85000"/>
                    <a:lumOff val="15000"/>
                  </a:schemeClr>
                </a:solidFill>
              </a:rPr>
              <a:t> </a:t>
            </a:r>
            <a:r>
              <a:rPr lang="en-US" sz="3200" dirty="0" smtClean="0">
                <a:solidFill>
                  <a:schemeClr val="tx1">
                    <a:lumMod val="85000"/>
                    <a:lumOff val="15000"/>
                  </a:schemeClr>
                </a:solidFill>
              </a:rPr>
              <a:t/>
            </a:r>
            <a:br>
              <a:rPr lang="en-US" sz="3200" dirty="0" smtClean="0">
                <a:solidFill>
                  <a:schemeClr val="tx1">
                    <a:lumMod val="85000"/>
                    <a:lumOff val="15000"/>
                  </a:schemeClr>
                </a:solidFill>
              </a:rPr>
            </a:br>
            <a:endParaRPr lang="en-US" sz="3200" spc="-150" dirty="0">
              <a:solidFill>
                <a:schemeClr val="tx1">
                  <a:lumMod val="85000"/>
                  <a:lumOff val="15000"/>
                </a:schemeClr>
              </a:solidFill>
              <a:latin typeface="Arial" pitchFamily="34" charset="0"/>
              <a:cs typeface="Arial" pitchFamily="34" charset="0"/>
            </a:endParaRPr>
          </a:p>
        </p:txBody>
      </p:sp>
      <p:sp>
        <p:nvSpPr>
          <p:cNvPr id="11" name="Subtitle 2"/>
          <p:cNvSpPr txBox="1">
            <a:spLocks/>
          </p:cNvSpPr>
          <p:nvPr/>
        </p:nvSpPr>
        <p:spPr>
          <a:xfrm>
            <a:off x="2667000" y="1047757"/>
            <a:ext cx="3505200" cy="1175159"/>
          </a:xfrm>
          <a:prstGeom prst="rect">
            <a:avLst/>
          </a:prstGeom>
        </p:spPr>
        <p:txBody>
          <a:bodyPr anchor="ctr"/>
          <a:lstStyle>
            <a:lvl1pPr marL="342900" indent="-342900" algn="l" defTabSz="457200" rtl="0" eaLnBrk="1" latinLnBrk="0" hangingPunct="1">
              <a:lnSpc>
                <a:spcPct val="110000"/>
              </a:lnSpc>
              <a:spcBef>
                <a:spcPct val="20000"/>
              </a:spcBef>
              <a:buFont typeface="Arial"/>
              <a:buChar char="•"/>
              <a:defRPr sz="2800" b="1" i="0" kern="1200">
                <a:solidFill>
                  <a:schemeClr val="tx1"/>
                </a:solidFill>
                <a:latin typeface="Arial"/>
                <a:ea typeface="+mn-ea"/>
                <a:cs typeface="Arial"/>
              </a:defRPr>
            </a:lvl1pPr>
            <a:lvl2pPr marL="742950" indent="-28575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2pPr>
            <a:lvl3pPr marL="11430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3pPr>
            <a:lvl4pPr marL="16002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4pPr>
            <a:lvl5pPr marL="20574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pPr>
            <a:r>
              <a:rPr lang="en-US" sz="2000" b="0" i="1" dirty="0" smtClean="0">
                <a:solidFill>
                  <a:schemeClr val="tx1">
                    <a:lumMod val="85000"/>
                    <a:lumOff val="15000"/>
                  </a:schemeClr>
                </a:solidFill>
              </a:rPr>
              <a:t>Mark S. Smolinski, MD, </a:t>
            </a:r>
            <a:r>
              <a:rPr lang="en-US" sz="2000" b="0" i="1" dirty="0" smtClean="0">
                <a:solidFill>
                  <a:schemeClr val="tx1">
                    <a:lumMod val="85000"/>
                    <a:lumOff val="15000"/>
                  </a:schemeClr>
                </a:solidFill>
              </a:rPr>
              <a:t>MPH</a:t>
            </a:r>
            <a:r>
              <a:rPr lang="en-US" sz="2000" b="0" i="1" dirty="0">
                <a:solidFill>
                  <a:schemeClr val="tx1">
                    <a:lumMod val="85000"/>
                    <a:lumOff val="15000"/>
                  </a:schemeClr>
                </a:solidFill>
              </a:rPr>
              <a:t/>
            </a:r>
            <a:br>
              <a:rPr lang="en-US" sz="2000" b="0" i="1" dirty="0">
                <a:solidFill>
                  <a:schemeClr val="tx1">
                    <a:lumMod val="85000"/>
                    <a:lumOff val="15000"/>
                  </a:schemeClr>
                </a:solidFill>
              </a:rPr>
            </a:br>
            <a:r>
              <a:rPr lang="en-US" sz="2000" b="0" dirty="0" smtClean="0">
                <a:solidFill>
                  <a:schemeClr val="tx1">
                    <a:lumMod val="85000"/>
                    <a:lumOff val="15000"/>
                  </a:schemeClr>
                </a:solidFill>
              </a:rPr>
              <a:t>Director, Global Health,</a:t>
            </a:r>
            <a:br>
              <a:rPr lang="en-US" sz="2000" b="0" dirty="0" smtClean="0">
                <a:solidFill>
                  <a:schemeClr val="tx1">
                    <a:lumMod val="85000"/>
                    <a:lumOff val="15000"/>
                  </a:schemeClr>
                </a:solidFill>
              </a:rPr>
            </a:br>
            <a:r>
              <a:rPr lang="en-US" sz="2000" b="0" dirty="0" smtClean="0">
                <a:solidFill>
                  <a:schemeClr val="tx1">
                    <a:lumMod val="85000"/>
                    <a:lumOff val="15000"/>
                  </a:schemeClr>
                </a:solidFill>
              </a:rPr>
              <a:t>Skoll </a:t>
            </a:r>
            <a:r>
              <a:rPr lang="en-US" sz="2000" b="0" dirty="0">
                <a:solidFill>
                  <a:schemeClr val="tx1">
                    <a:lumMod val="85000"/>
                    <a:lumOff val="15000"/>
                  </a:schemeClr>
                </a:solidFill>
              </a:rPr>
              <a:t>Global Threats Fund</a:t>
            </a:r>
          </a:p>
        </p:txBody>
      </p:sp>
      <p:sp>
        <p:nvSpPr>
          <p:cNvPr id="12" name="Subtitle 2"/>
          <p:cNvSpPr txBox="1">
            <a:spLocks/>
          </p:cNvSpPr>
          <p:nvPr/>
        </p:nvSpPr>
        <p:spPr>
          <a:xfrm>
            <a:off x="4191000" y="2952757"/>
            <a:ext cx="5562600" cy="1175159"/>
          </a:xfrm>
          <a:prstGeom prst="rect">
            <a:avLst/>
          </a:prstGeom>
        </p:spPr>
        <p:txBody>
          <a:bodyPr anchor="ctr"/>
          <a:lstStyle>
            <a:lvl1pPr marL="342900" indent="-342900" algn="l" defTabSz="457200" rtl="0" eaLnBrk="1" latinLnBrk="0" hangingPunct="1">
              <a:lnSpc>
                <a:spcPct val="110000"/>
              </a:lnSpc>
              <a:spcBef>
                <a:spcPct val="20000"/>
              </a:spcBef>
              <a:buFont typeface="Arial"/>
              <a:buChar char="•"/>
              <a:defRPr sz="2800" b="1" i="0" kern="1200">
                <a:solidFill>
                  <a:schemeClr val="tx1"/>
                </a:solidFill>
                <a:latin typeface="Arial"/>
                <a:ea typeface="+mn-ea"/>
                <a:cs typeface="Arial"/>
              </a:defRPr>
            </a:lvl1pPr>
            <a:lvl2pPr marL="742950" indent="-28575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2pPr>
            <a:lvl3pPr marL="11430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3pPr>
            <a:lvl4pPr marL="16002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4pPr>
            <a:lvl5pPr marL="2057400" indent="-228600" algn="l" defTabSz="457200" rtl="0" eaLnBrk="1" latinLnBrk="0" hangingPunct="1">
              <a:lnSpc>
                <a:spcPct val="110000"/>
              </a:lnSpc>
              <a:spcBef>
                <a:spcPct val="20000"/>
              </a:spcBef>
              <a:buFont typeface="Arial"/>
              <a:buChar char="»"/>
              <a:defRPr sz="2400" b="1"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spcBef>
                <a:spcPts val="0"/>
              </a:spcBef>
              <a:buNone/>
            </a:pPr>
            <a:r>
              <a:rPr lang="en-US" sz="2000" b="0" dirty="0" smtClean="0">
                <a:solidFill>
                  <a:schemeClr val="bg1">
                    <a:lumMod val="75000"/>
                  </a:schemeClr>
                </a:solidFill>
              </a:rPr>
              <a:t>Digital Disease Detection Symposium</a:t>
            </a:r>
            <a:endParaRPr lang="en-US" sz="2000" b="0" dirty="0" smtClean="0">
              <a:solidFill>
                <a:schemeClr val="bg1">
                  <a:lumMod val="75000"/>
                </a:schemeClr>
              </a:solidFill>
            </a:endParaRPr>
          </a:p>
          <a:p>
            <a:pPr marL="0" indent="0">
              <a:lnSpc>
                <a:spcPct val="100000"/>
              </a:lnSpc>
              <a:spcBef>
                <a:spcPts val="0"/>
              </a:spcBef>
              <a:buNone/>
            </a:pPr>
            <a:r>
              <a:rPr lang="en-US" sz="2000" b="0" dirty="0" smtClean="0">
                <a:solidFill>
                  <a:schemeClr val="bg1">
                    <a:lumMod val="75000"/>
                  </a:schemeClr>
                </a:solidFill>
              </a:rPr>
              <a:t>Phnom Penh</a:t>
            </a:r>
            <a:endParaRPr lang="en-US" sz="2000" b="0" dirty="0" smtClean="0">
              <a:solidFill>
                <a:schemeClr val="bg1">
                  <a:lumMod val="75000"/>
                </a:schemeClr>
              </a:solidFill>
            </a:endParaRPr>
          </a:p>
          <a:p>
            <a:pPr marL="0" indent="0">
              <a:lnSpc>
                <a:spcPct val="100000"/>
              </a:lnSpc>
              <a:spcBef>
                <a:spcPts val="0"/>
              </a:spcBef>
              <a:buNone/>
            </a:pPr>
            <a:r>
              <a:rPr lang="en-US" sz="2000" b="0" dirty="0" smtClean="0">
                <a:solidFill>
                  <a:schemeClr val="bg1">
                    <a:lumMod val="75000"/>
                  </a:schemeClr>
                </a:solidFill>
              </a:rPr>
              <a:t>November </a:t>
            </a:r>
            <a:r>
              <a:rPr lang="en-US" sz="2000" b="0" dirty="0" smtClean="0">
                <a:solidFill>
                  <a:schemeClr val="bg1">
                    <a:lumMod val="75000"/>
                  </a:schemeClr>
                </a:solidFill>
              </a:rPr>
              <a:t>19, </a:t>
            </a:r>
            <a:r>
              <a:rPr lang="en-US" sz="2000" b="0" dirty="0" smtClean="0">
                <a:solidFill>
                  <a:schemeClr val="bg1">
                    <a:lumMod val="75000"/>
                  </a:schemeClr>
                </a:solidFill>
              </a:rPr>
              <a:t>2013</a:t>
            </a:r>
            <a:endParaRPr lang="en-US" sz="2000" b="0" dirty="0">
              <a:solidFill>
                <a:schemeClr val="bg1">
                  <a:lumMod val="75000"/>
                </a:schemeClr>
              </a:solidFill>
            </a:endParaRPr>
          </a:p>
        </p:txBody>
      </p:sp>
    </p:spTree>
    <p:extLst>
      <p:ext uri="{BB962C8B-B14F-4D97-AF65-F5344CB8AC3E}">
        <p14:creationId xmlns:p14="http://schemas.microsoft.com/office/powerpoint/2010/main" val="286655924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0"/>
                                  </p:stCondLst>
                                  <p:childTnLst>
                                    <p:animMotion origin="layout" path="M 0.59375 0.56296 L 0.44375 0.32592 " pathEditMode="relative" rAng="0" ptsTypes="AA">
                                      <p:cBhvr>
                                        <p:cTn id="9" dur="2000" fill="hold"/>
                                        <p:tgtEl>
                                          <p:spTgt spid="7"/>
                                        </p:tgtEl>
                                        <p:attrNameLst>
                                          <p:attrName>ppt_x</p:attrName>
                                          <p:attrName>ppt_y</p:attrName>
                                        </p:attrNameLst>
                                      </p:cBhvr>
                                      <p:rCtr x="-7500" y="-11852"/>
                                    </p:animMotion>
                                  </p:childTnLst>
                                </p:cTn>
                              </p:par>
                            </p:childTnLst>
                          </p:cTn>
                        </p:par>
                        <p:par>
                          <p:cTn id="10" fill="hold">
                            <p:stCondLst>
                              <p:cond delay="2000"/>
                            </p:stCondLst>
                            <p:childTnLst>
                              <p:par>
                                <p:cTn id="11" presetID="42" presetClass="path" presetSubtype="0" accel="50000" decel="50000" fill="hold" grpId="6" nodeType="afterEffect">
                                  <p:stCondLst>
                                    <p:cond delay="0"/>
                                  </p:stCondLst>
                                  <p:childTnLst>
                                    <p:animMotion origin="layout" path="M 0.44375 0.32604 L -0.43958 0.35501 " pathEditMode="relative" rAng="0" ptsTypes="AA">
                                      <p:cBhvr>
                                        <p:cTn id="12" dur="2000" fill="hold"/>
                                        <p:tgtEl>
                                          <p:spTgt spid="7"/>
                                        </p:tgtEl>
                                        <p:attrNameLst>
                                          <p:attrName>ppt_x</p:attrName>
                                          <p:attrName>ppt_y</p:attrName>
                                        </p:attrNameLst>
                                      </p:cBhvr>
                                      <p:rCtr x="-44167" y="1448"/>
                                    </p:animMotion>
                                  </p:childTnLst>
                                </p:cTn>
                              </p:par>
                            </p:childTnLst>
                          </p:cTn>
                        </p:par>
                        <p:par>
                          <p:cTn id="13" fill="hold">
                            <p:stCondLst>
                              <p:cond delay="4000"/>
                            </p:stCondLst>
                            <p:childTnLst>
                              <p:par>
                                <p:cTn id="14" presetID="42" presetClass="path" presetSubtype="0" accel="50000" decel="50000" fill="hold" grpId="7" nodeType="afterEffect">
                                  <p:stCondLst>
                                    <p:cond delay="0"/>
                                  </p:stCondLst>
                                  <p:childTnLst>
                                    <p:animMotion origin="layout" path="M -0.43958 0.35501 L -0.08125 0.51772 " pathEditMode="relative" rAng="0" ptsTypes="AA">
                                      <p:cBhvr>
                                        <p:cTn id="15" dur="2000" fill="hold"/>
                                        <p:tgtEl>
                                          <p:spTgt spid="7"/>
                                        </p:tgtEl>
                                        <p:attrNameLst>
                                          <p:attrName>ppt_x</p:attrName>
                                          <p:attrName>ppt_y</p:attrName>
                                        </p:attrNameLst>
                                      </p:cBhvr>
                                      <p:rCtr x="17917" y="8136"/>
                                    </p:animMotion>
                                  </p:childTnLst>
                                </p:cTn>
                              </p:par>
                            </p:childTnLst>
                          </p:cTn>
                        </p:par>
                        <p:par>
                          <p:cTn id="16" fill="hold">
                            <p:stCondLst>
                              <p:cond delay="6000"/>
                            </p:stCondLst>
                            <p:childTnLst>
                              <p:par>
                                <p:cTn id="17" presetID="55" presetClass="entr" presetSubtype="0" fill="hold" grpId="3" nodeType="afterEffect">
                                  <p:stCondLst>
                                    <p:cond delay="0"/>
                                  </p:stCondLst>
                                  <p:iterate type="lt">
                                    <p:tmPct val="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xit" presetSubtype="0" fill="hold" grpId="5"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42" presetClass="path" presetSubtype="0" accel="50000" decel="50000" fill="hold" grpId="2" nodeType="withEffect">
                                  <p:stCondLst>
                                    <p:cond delay="0"/>
                                  </p:stCondLst>
                                  <p:iterate type="lt">
                                    <p:tmPct val="0"/>
                                  </p:iterate>
                                  <p:childTnLst>
                                    <p:animMotion origin="layout" path="M 0 -0.00957 L 0 0.57561 " pathEditMode="relative" rAng="0" ptsTypes="AA">
                                      <p:cBhvr>
                                        <p:cTn id="32" dur="2000" spd="-100000" fill="hold"/>
                                        <p:tgtEl>
                                          <p:spTgt spid="9"/>
                                        </p:tgtEl>
                                        <p:attrNameLst>
                                          <p:attrName>ppt_x</p:attrName>
                                          <p:attrName>ppt_y</p:attrName>
                                        </p:attrNameLst>
                                      </p:cBhvr>
                                      <p:rCtr x="0" y="29259"/>
                                    </p:animMotion>
                                  </p:childTnLst>
                                </p:cTn>
                              </p:par>
                            </p:childTnLst>
                          </p:cTn>
                        </p:par>
                        <p:par>
                          <p:cTn id="33" fill="hold">
                            <p:stCondLst>
                              <p:cond delay="8000"/>
                            </p:stCondLst>
                            <p:childTnLst>
                              <p:par>
                                <p:cTn id="34" presetID="1" presetClass="path" presetSubtype="0" repeatCount="indefinite" fill="hold" grpId="1" nodeType="afterEffect">
                                  <p:stCondLst>
                                    <p:cond delay="0"/>
                                  </p:stCondLst>
                                  <p:iterate type="lt">
                                    <p:tmPct val="0"/>
                                  </p:iterate>
                                  <p:childTnLst>
                                    <p:animMotion origin="layout" path="M -4.44444E-6 -0.00972 C 0.00608 -0.00972 0.01129 -0.00324 0.01129 0.0051 C 0.01129 0.0132 0.00608 0.02014 -4.44444E-6 0.02014 C -0.00625 0.02014 -0.01111 0.0132 -0.01111 0.0051 C -0.01111 -0.00324 -0.00625 -0.00972 -4.44444E-6 -0.00972 Z " pathEditMode="relative" rAng="0" ptsTypes="fffff">
                                      <p:cBhvr>
                                        <p:cTn id="35" dur="5000" fill="hold"/>
                                        <p:tgtEl>
                                          <p:spTgt spid="9"/>
                                        </p:tgtEl>
                                        <p:attrNameLst>
                                          <p:attrName>ppt_x</p:attrName>
                                          <p:attrName>ppt_y</p:attrName>
                                        </p:attrNameLst>
                                      </p:cBhvr>
                                      <p:rCtr x="0" y="15"/>
                                    </p:animMotion>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5" animBg="1"/>
      <p:bldP spid="7" grpId="6" animBg="1"/>
      <p:bldP spid="7" grpId="7" animBg="1"/>
      <p:bldP spid="9" grpId="1" animBg="1"/>
      <p:bldP spid="9" grpId="2" animBg="1"/>
      <p:bldP spid="9" grpId="3" animBg="1"/>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sp>
        <p:nvSpPr>
          <p:cNvPr id="17" name="Rectangle 16"/>
          <p:cNvSpPr/>
          <p:nvPr/>
        </p:nvSpPr>
        <p:spPr>
          <a:xfrm>
            <a:off x="685800" y="1304925"/>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Routine disease reporting</a:t>
            </a:r>
            <a:endParaRPr lang="en-GB" sz="1600" dirty="0">
              <a:solidFill>
                <a:schemeClr val="lt1">
                  <a:alpha val="30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145" y="1417819"/>
            <a:ext cx="278395" cy="222716"/>
          </a:xfrm>
          <a:prstGeom prst="rect">
            <a:avLst/>
          </a:prstGeom>
          <a:effectLst>
            <a:outerShdw blurRad="50800" dist="38100" dir="2700000" algn="tl" rotWithShape="0">
              <a:prstClr val="black">
                <a:alpha val="40000"/>
              </a:prstClr>
            </a:outerShdw>
          </a:effectLst>
        </p:spPr>
      </p:pic>
      <p:sp>
        <p:nvSpPr>
          <p:cNvPr id="41" name="Rectangle 40"/>
          <p:cNvSpPr/>
          <p:nvPr/>
        </p:nvSpPr>
        <p:spPr>
          <a:xfrm>
            <a:off x="685800" y="1838325"/>
            <a:ext cx="3924302"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Astute clinician reports</a:t>
            </a:r>
            <a:endParaRPr lang="en-GB" sz="1600" dirty="0">
              <a:solidFill>
                <a:schemeClr val="lt1">
                  <a:alpha val="30000"/>
                </a:schemeClr>
              </a:solidFill>
            </a:endParaRPr>
          </a:p>
        </p:txBody>
      </p:sp>
      <p:pic>
        <p:nvPicPr>
          <p:cNvPr id="42" name="Picture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6287" y="1951219"/>
            <a:ext cx="278395" cy="222716"/>
          </a:xfrm>
          <a:prstGeom prst="rect">
            <a:avLst/>
          </a:prstGeom>
          <a:effectLst>
            <a:outerShdw blurRad="50800" dist="38100" dir="2700000" algn="tl" rotWithShape="0">
              <a:prstClr val="black">
                <a:alpha val="40000"/>
              </a:prstClr>
            </a:outerShdw>
          </a:effectLst>
        </p:spPr>
      </p:pic>
      <p:sp>
        <p:nvSpPr>
          <p:cNvPr id="44" name="Rectangle 43"/>
          <p:cNvSpPr/>
          <p:nvPr/>
        </p:nvSpPr>
        <p:spPr>
          <a:xfrm>
            <a:off x="685800" y="2371725"/>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Sentinel networks</a:t>
            </a:r>
            <a:endParaRPr lang="en-GB" sz="1600" dirty="0">
              <a:solidFill>
                <a:schemeClr val="lt1">
                  <a:alpha val="30000"/>
                </a:schemeClr>
              </a:solidFill>
            </a:endParaRPr>
          </a:p>
        </p:txBody>
      </p:sp>
      <p:pic>
        <p:nvPicPr>
          <p:cNvPr id="45" name="Picture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4025" y="2484619"/>
            <a:ext cx="278395" cy="222716"/>
          </a:xfrm>
          <a:prstGeom prst="rect">
            <a:avLst/>
          </a:prstGeom>
          <a:effectLst>
            <a:outerShdw blurRad="50800" dist="38100" dir="2700000" algn="tl" rotWithShape="0">
              <a:prstClr val="black">
                <a:alpha val="40000"/>
              </a:prstClr>
            </a:outerShdw>
          </a:effectLst>
        </p:spPr>
      </p:pic>
      <p:sp>
        <p:nvSpPr>
          <p:cNvPr id="47" name="Rectangle 46"/>
          <p:cNvSpPr/>
          <p:nvPr/>
        </p:nvSpPr>
        <p:spPr>
          <a:xfrm>
            <a:off x="685800" y="2905125"/>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Digital disease detection</a:t>
            </a:r>
            <a:endParaRPr lang="en-GB" sz="1600" dirty="0">
              <a:solidFill>
                <a:schemeClr val="lt1">
                  <a:alpha val="30000"/>
                </a:schemeClr>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632" y="3018019"/>
            <a:ext cx="278395" cy="222716"/>
          </a:xfrm>
          <a:prstGeom prst="rect">
            <a:avLst/>
          </a:prstGeom>
          <a:effectLst>
            <a:outerShdw blurRad="50800" dist="38100" dir="2700000" algn="tl" rotWithShape="0">
              <a:prstClr val="black">
                <a:alpha val="40000"/>
              </a:prstClr>
            </a:outerShdw>
          </a:effectLst>
        </p:spPr>
      </p:pic>
      <p:sp>
        <p:nvSpPr>
          <p:cNvPr id="50" name="Rectangle 49"/>
          <p:cNvSpPr/>
          <p:nvPr/>
        </p:nvSpPr>
        <p:spPr>
          <a:xfrm>
            <a:off x="685802" y="3438525"/>
            <a:ext cx="3924300" cy="670378"/>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Participatory epidemiology</a:t>
            </a:r>
            <a:br>
              <a:rPr lang="en-GB" sz="1600" dirty="0" smtClean="0">
                <a:solidFill>
                  <a:schemeClr val="lt1">
                    <a:alpha val="30000"/>
                  </a:schemeClr>
                </a:solidFill>
              </a:rPr>
            </a:br>
            <a:r>
              <a:rPr lang="en-GB" sz="1600" dirty="0" smtClean="0">
                <a:solidFill>
                  <a:schemeClr val="lt1">
                    <a:alpha val="30000"/>
                  </a:schemeClr>
                </a:solidFill>
              </a:rPr>
              <a:t>and future innovations</a:t>
            </a:r>
            <a:endParaRPr lang="en-GB" sz="1600" dirty="0">
              <a:solidFill>
                <a:schemeClr val="lt1">
                  <a:alpha val="30000"/>
                </a:schemeClr>
              </a:solidFill>
            </a:endParaRPr>
          </a:p>
        </p:txBody>
      </p:sp>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134" y="3551419"/>
            <a:ext cx="278395" cy="222716"/>
          </a:xfrm>
          <a:prstGeom prst="rect">
            <a:avLst/>
          </a:prstGeom>
          <a:effectLst>
            <a:outerShdw blurRad="50800" dist="38100" dir="2700000" algn="tl" rotWithShape="0">
              <a:prstClr val="black">
                <a:alpha val="40000"/>
              </a:prstClr>
            </a:outerShdw>
          </a:effectLst>
        </p:spPr>
      </p:pic>
      <p:sp>
        <p:nvSpPr>
          <p:cNvPr id="26" name="Chart-0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hart-02"/>
          <p:cNvSpPr/>
          <p:nvPr/>
        </p:nvSpPr>
        <p:spPr>
          <a:xfrm>
            <a:off x="2696413" y="1732156"/>
            <a:ext cx="6599987" cy="28779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hart-03"/>
          <p:cNvSpPr/>
          <p:nvPr/>
        </p:nvSpPr>
        <p:spPr>
          <a:xfrm>
            <a:off x="2696413" y="2256144"/>
            <a:ext cx="6599987" cy="235395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851373 h 2851373"/>
              <a:gd name="connsiteX1" fmla="*/ 1190625 w 7994360"/>
              <a:gd name="connsiteY1" fmla="*/ 1670273 h 2851373"/>
              <a:gd name="connsiteX2" fmla="*/ 2346212 w 7994360"/>
              <a:gd name="connsiteY2" fmla="*/ 99 h 2851373"/>
              <a:gd name="connsiteX3" fmla="*/ 3824119 w 7994360"/>
              <a:gd name="connsiteY3" fmla="*/ 1594839 h 2851373"/>
              <a:gd name="connsiteX4" fmla="*/ 5419725 w 7994360"/>
              <a:gd name="connsiteY4" fmla="*/ 2584673 h 2851373"/>
              <a:gd name="connsiteX5" fmla="*/ 6775115 w 7994360"/>
              <a:gd name="connsiteY5" fmla="*/ 2741535 h 2851373"/>
              <a:gd name="connsiteX6" fmla="*/ 7994360 w 7994360"/>
              <a:gd name="connsiteY6" fmla="*/ 2844359 h 2851373"/>
              <a:gd name="connsiteX0" fmla="*/ 0 w 7994360"/>
              <a:gd name="connsiteY0" fmla="*/ 2851368 h 2851368"/>
              <a:gd name="connsiteX1" fmla="*/ 1190625 w 7994360"/>
              <a:gd name="connsiteY1" fmla="*/ 1670268 h 2851368"/>
              <a:gd name="connsiteX2" fmla="*/ 2346212 w 7994360"/>
              <a:gd name="connsiteY2" fmla="*/ 94 h 2851368"/>
              <a:gd name="connsiteX3" fmla="*/ 3824119 w 7994360"/>
              <a:gd name="connsiteY3" fmla="*/ 1594834 h 2851368"/>
              <a:gd name="connsiteX4" fmla="*/ 5419725 w 7994360"/>
              <a:gd name="connsiteY4" fmla="*/ 2584668 h 2851368"/>
              <a:gd name="connsiteX5" fmla="*/ 6775115 w 7994360"/>
              <a:gd name="connsiteY5" fmla="*/ 2741530 h 2851368"/>
              <a:gd name="connsiteX6" fmla="*/ 7994360 w 7994360"/>
              <a:gd name="connsiteY6" fmla="*/ 2844354 h 2851368"/>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851274">
                <a:moveTo>
                  <a:pt x="0" y="2851274"/>
                </a:moveTo>
                <a:cubicBezTo>
                  <a:pt x="356394" y="2640930"/>
                  <a:pt x="799590" y="2145386"/>
                  <a:pt x="1190625" y="1670174"/>
                </a:cubicBezTo>
                <a:cubicBezTo>
                  <a:pt x="1581660" y="1194962"/>
                  <a:pt x="1913519" y="4276"/>
                  <a:pt x="2346212" y="0"/>
                </a:cubicBezTo>
                <a:cubicBezTo>
                  <a:pt x="2915797" y="20615"/>
                  <a:pt x="3361646" y="1027085"/>
                  <a:pt x="3786784" y="1644518"/>
                </a:cubicBezTo>
                <a:cubicBezTo>
                  <a:pt x="4286593" y="2224618"/>
                  <a:pt x="4921670" y="2401754"/>
                  <a:pt x="5419725" y="2584574"/>
                </a:cubicBezTo>
                <a:cubicBezTo>
                  <a:pt x="5917780" y="2767394"/>
                  <a:pt x="6448090" y="2698573"/>
                  <a:pt x="6775115" y="2741436"/>
                </a:cubicBezTo>
                <a:cubicBezTo>
                  <a:pt x="7241725" y="2751634"/>
                  <a:pt x="7587945" y="2809985"/>
                  <a:pt x="7994360" y="284426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hart-04"/>
          <p:cNvSpPr/>
          <p:nvPr/>
        </p:nvSpPr>
        <p:spPr>
          <a:xfrm>
            <a:off x="2699155" y="2789259"/>
            <a:ext cx="6599987" cy="1820842"/>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216609 h 2216609"/>
              <a:gd name="connsiteX1" fmla="*/ 1190625 w 7994360"/>
              <a:gd name="connsiteY1" fmla="*/ 1035509 h 2216609"/>
              <a:gd name="connsiteX2" fmla="*/ 2358657 w 7994360"/>
              <a:gd name="connsiteY2" fmla="*/ 18 h 2216609"/>
              <a:gd name="connsiteX3" fmla="*/ 4048125 w 7994360"/>
              <a:gd name="connsiteY3" fmla="*/ 997409 h 2216609"/>
              <a:gd name="connsiteX4" fmla="*/ 5419725 w 7994360"/>
              <a:gd name="connsiteY4" fmla="*/ 1949909 h 2216609"/>
              <a:gd name="connsiteX5" fmla="*/ 6775115 w 7994360"/>
              <a:gd name="connsiteY5" fmla="*/ 2106771 h 2216609"/>
              <a:gd name="connsiteX6" fmla="*/ 7994360 w 7994360"/>
              <a:gd name="connsiteY6" fmla="*/ 2209595 h 2216609"/>
              <a:gd name="connsiteX0" fmla="*/ 0 w 7994360"/>
              <a:gd name="connsiteY0" fmla="*/ 2204163 h 2204163"/>
              <a:gd name="connsiteX1" fmla="*/ 1190625 w 7994360"/>
              <a:gd name="connsiteY1" fmla="*/ 1023063 h 2204163"/>
              <a:gd name="connsiteX2" fmla="*/ 2035093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3 h 2204163"/>
              <a:gd name="connsiteX1" fmla="*/ 1190625 w 7994360"/>
              <a:gd name="connsiteY1" fmla="*/ 1023063 h 2204163"/>
              <a:gd name="connsiteX2" fmla="*/ 2109762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4 h 2204164"/>
              <a:gd name="connsiteX1" fmla="*/ 1190625 w 7994360"/>
              <a:gd name="connsiteY1" fmla="*/ 1023064 h 2204164"/>
              <a:gd name="connsiteX2" fmla="*/ 2109762 w 7994360"/>
              <a:gd name="connsiteY2" fmla="*/ 19 h 2204164"/>
              <a:gd name="connsiteX3" fmla="*/ 4048125 w 7994360"/>
              <a:gd name="connsiteY3" fmla="*/ 984964 h 2204164"/>
              <a:gd name="connsiteX4" fmla="*/ 5419725 w 7994360"/>
              <a:gd name="connsiteY4" fmla="*/ 1937464 h 2204164"/>
              <a:gd name="connsiteX5" fmla="*/ 6775115 w 7994360"/>
              <a:gd name="connsiteY5" fmla="*/ 2094326 h 2204164"/>
              <a:gd name="connsiteX6" fmla="*/ 7994360 w 7994360"/>
              <a:gd name="connsiteY6" fmla="*/ 2197150 h 2204164"/>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205530">
                <a:moveTo>
                  <a:pt x="0" y="2205530"/>
                </a:moveTo>
                <a:cubicBezTo>
                  <a:pt x="356394" y="1995186"/>
                  <a:pt x="913667" y="1441567"/>
                  <a:pt x="1190625" y="1024430"/>
                </a:cubicBezTo>
                <a:cubicBezTo>
                  <a:pt x="1467583" y="607293"/>
                  <a:pt x="1722699" y="-33748"/>
                  <a:pt x="2109762" y="1385"/>
                </a:cubicBezTo>
                <a:cubicBezTo>
                  <a:pt x="2496825" y="36518"/>
                  <a:pt x="3123124" y="837651"/>
                  <a:pt x="3513001" y="1235225"/>
                </a:cubicBezTo>
                <a:cubicBezTo>
                  <a:pt x="4201554" y="1782136"/>
                  <a:pt x="4876039" y="1795419"/>
                  <a:pt x="5419725" y="1938830"/>
                </a:cubicBezTo>
                <a:cubicBezTo>
                  <a:pt x="5963411" y="2082241"/>
                  <a:pt x="6448090" y="2052829"/>
                  <a:pt x="6775115" y="2095692"/>
                </a:cubicBezTo>
                <a:cubicBezTo>
                  <a:pt x="7241725" y="2105890"/>
                  <a:pt x="7587945" y="2164241"/>
                  <a:pt x="7994360" y="2198516"/>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hart-05"/>
          <p:cNvSpPr/>
          <p:nvPr/>
        </p:nvSpPr>
        <p:spPr>
          <a:xfrm>
            <a:off x="2699155" y="3303829"/>
            <a:ext cx="6599987" cy="130627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216609 h 2216609"/>
              <a:gd name="connsiteX1" fmla="*/ 1190625 w 7994360"/>
              <a:gd name="connsiteY1" fmla="*/ 1035509 h 2216609"/>
              <a:gd name="connsiteX2" fmla="*/ 2358657 w 7994360"/>
              <a:gd name="connsiteY2" fmla="*/ 18 h 2216609"/>
              <a:gd name="connsiteX3" fmla="*/ 4048125 w 7994360"/>
              <a:gd name="connsiteY3" fmla="*/ 997409 h 2216609"/>
              <a:gd name="connsiteX4" fmla="*/ 5419725 w 7994360"/>
              <a:gd name="connsiteY4" fmla="*/ 1949909 h 2216609"/>
              <a:gd name="connsiteX5" fmla="*/ 6775115 w 7994360"/>
              <a:gd name="connsiteY5" fmla="*/ 2106771 h 2216609"/>
              <a:gd name="connsiteX6" fmla="*/ 7994360 w 7994360"/>
              <a:gd name="connsiteY6" fmla="*/ 2209595 h 2216609"/>
              <a:gd name="connsiteX0" fmla="*/ 0 w 7994360"/>
              <a:gd name="connsiteY0" fmla="*/ 2204163 h 2204163"/>
              <a:gd name="connsiteX1" fmla="*/ 1190625 w 7994360"/>
              <a:gd name="connsiteY1" fmla="*/ 1023063 h 2204163"/>
              <a:gd name="connsiteX2" fmla="*/ 2035093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3 h 2204163"/>
              <a:gd name="connsiteX1" fmla="*/ 1190625 w 7994360"/>
              <a:gd name="connsiteY1" fmla="*/ 1023063 h 2204163"/>
              <a:gd name="connsiteX2" fmla="*/ 2109762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4 h 2204164"/>
              <a:gd name="connsiteX1" fmla="*/ 1190625 w 7994360"/>
              <a:gd name="connsiteY1" fmla="*/ 1023064 h 2204164"/>
              <a:gd name="connsiteX2" fmla="*/ 2109762 w 7994360"/>
              <a:gd name="connsiteY2" fmla="*/ 19 h 2204164"/>
              <a:gd name="connsiteX3" fmla="*/ 4048125 w 7994360"/>
              <a:gd name="connsiteY3" fmla="*/ 984964 h 2204164"/>
              <a:gd name="connsiteX4" fmla="*/ 5419725 w 7994360"/>
              <a:gd name="connsiteY4" fmla="*/ 1937464 h 2204164"/>
              <a:gd name="connsiteX5" fmla="*/ 6775115 w 7994360"/>
              <a:gd name="connsiteY5" fmla="*/ 2094326 h 2204164"/>
              <a:gd name="connsiteX6" fmla="*/ 7994360 w 7994360"/>
              <a:gd name="connsiteY6" fmla="*/ 2197150 h 2204164"/>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1820686 h 1820686"/>
              <a:gd name="connsiteX1" fmla="*/ 1190625 w 7994360"/>
              <a:gd name="connsiteY1" fmla="*/ 639586 h 1820686"/>
              <a:gd name="connsiteX2" fmla="*/ 1885756 w 7994360"/>
              <a:gd name="connsiteY2" fmla="*/ 2329 h 1820686"/>
              <a:gd name="connsiteX3" fmla="*/ 3513001 w 7994360"/>
              <a:gd name="connsiteY3" fmla="*/ 850381 h 1820686"/>
              <a:gd name="connsiteX4" fmla="*/ 5419725 w 7994360"/>
              <a:gd name="connsiteY4" fmla="*/ 1553986 h 1820686"/>
              <a:gd name="connsiteX5" fmla="*/ 6775115 w 7994360"/>
              <a:gd name="connsiteY5" fmla="*/ 1710848 h 1820686"/>
              <a:gd name="connsiteX6" fmla="*/ 7994360 w 7994360"/>
              <a:gd name="connsiteY6" fmla="*/ 1813672 h 1820686"/>
              <a:gd name="connsiteX0" fmla="*/ 0 w 7994360"/>
              <a:gd name="connsiteY0" fmla="*/ 1820738 h 1820738"/>
              <a:gd name="connsiteX1" fmla="*/ 1190625 w 7994360"/>
              <a:gd name="connsiteY1" fmla="*/ 639638 h 1820738"/>
              <a:gd name="connsiteX2" fmla="*/ 1885756 w 7994360"/>
              <a:gd name="connsiteY2" fmla="*/ 2381 h 1820738"/>
              <a:gd name="connsiteX3" fmla="*/ 3513001 w 7994360"/>
              <a:gd name="connsiteY3" fmla="*/ 850433 h 1820738"/>
              <a:gd name="connsiteX4" fmla="*/ 5419725 w 7994360"/>
              <a:gd name="connsiteY4" fmla="*/ 1554038 h 1820738"/>
              <a:gd name="connsiteX5" fmla="*/ 6775115 w 7994360"/>
              <a:gd name="connsiteY5" fmla="*/ 1710900 h 1820738"/>
              <a:gd name="connsiteX6" fmla="*/ 7994360 w 7994360"/>
              <a:gd name="connsiteY6" fmla="*/ 1813724 h 1820738"/>
              <a:gd name="connsiteX0" fmla="*/ 0 w 7994360"/>
              <a:gd name="connsiteY0" fmla="*/ 1684672 h 1684672"/>
              <a:gd name="connsiteX1" fmla="*/ 1190625 w 7994360"/>
              <a:gd name="connsiteY1" fmla="*/ 503572 h 1684672"/>
              <a:gd name="connsiteX2" fmla="*/ 1773752 w 7994360"/>
              <a:gd name="connsiteY2" fmla="*/ 3208 h 1684672"/>
              <a:gd name="connsiteX3" fmla="*/ 3513001 w 7994360"/>
              <a:gd name="connsiteY3" fmla="*/ 714367 h 1684672"/>
              <a:gd name="connsiteX4" fmla="*/ 5419725 w 7994360"/>
              <a:gd name="connsiteY4" fmla="*/ 1417972 h 1684672"/>
              <a:gd name="connsiteX5" fmla="*/ 6775115 w 7994360"/>
              <a:gd name="connsiteY5" fmla="*/ 1574834 h 1684672"/>
              <a:gd name="connsiteX6" fmla="*/ 7994360 w 7994360"/>
              <a:gd name="connsiteY6" fmla="*/ 1677658 h 1684672"/>
              <a:gd name="connsiteX0" fmla="*/ 0 w 7994360"/>
              <a:gd name="connsiteY0" fmla="*/ 1681693 h 1681693"/>
              <a:gd name="connsiteX1" fmla="*/ 1190625 w 7994360"/>
              <a:gd name="connsiteY1" fmla="*/ 500593 h 1681693"/>
              <a:gd name="connsiteX2" fmla="*/ 1773752 w 7994360"/>
              <a:gd name="connsiteY2" fmla="*/ 229 h 1681693"/>
              <a:gd name="connsiteX3" fmla="*/ 3513001 w 7994360"/>
              <a:gd name="connsiteY3" fmla="*/ 711388 h 1681693"/>
              <a:gd name="connsiteX4" fmla="*/ 5419725 w 7994360"/>
              <a:gd name="connsiteY4" fmla="*/ 1414993 h 1681693"/>
              <a:gd name="connsiteX5" fmla="*/ 6775115 w 7994360"/>
              <a:gd name="connsiteY5" fmla="*/ 1571855 h 1681693"/>
              <a:gd name="connsiteX6" fmla="*/ 7994360 w 7994360"/>
              <a:gd name="connsiteY6" fmla="*/ 1674679 h 1681693"/>
              <a:gd name="connsiteX0" fmla="*/ 0 w 7994360"/>
              <a:gd name="connsiteY0" fmla="*/ 1685060 h 1685060"/>
              <a:gd name="connsiteX1" fmla="*/ 1190625 w 7994360"/>
              <a:gd name="connsiteY1" fmla="*/ 503960 h 1685060"/>
              <a:gd name="connsiteX2" fmla="*/ 1773752 w 7994360"/>
              <a:gd name="connsiteY2" fmla="*/ 3596 h 1685060"/>
              <a:gd name="connsiteX3" fmla="*/ 2704092 w 7994360"/>
              <a:gd name="connsiteY3" fmla="*/ 727201 h 1685060"/>
              <a:gd name="connsiteX4" fmla="*/ 5419725 w 7994360"/>
              <a:gd name="connsiteY4" fmla="*/ 1418360 h 1685060"/>
              <a:gd name="connsiteX5" fmla="*/ 6775115 w 7994360"/>
              <a:gd name="connsiteY5" fmla="*/ 1575222 h 1685060"/>
              <a:gd name="connsiteX6" fmla="*/ 7994360 w 7994360"/>
              <a:gd name="connsiteY6" fmla="*/ 1678046 h 1685060"/>
              <a:gd name="connsiteX0" fmla="*/ 0 w 7994360"/>
              <a:gd name="connsiteY0" fmla="*/ 1686986 h 1686986"/>
              <a:gd name="connsiteX1" fmla="*/ 1190625 w 7994360"/>
              <a:gd name="connsiteY1" fmla="*/ 505886 h 1686986"/>
              <a:gd name="connsiteX2" fmla="*/ 1773752 w 7994360"/>
              <a:gd name="connsiteY2" fmla="*/ 5522 h 1686986"/>
              <a:gd name="connsiteX3" fmla="*/ 2728983 w 7994360"/>
              <a:gd name="connsiteY3" fmla="*/ 791351 h 1686986"/>
              <a:gd name="connsiteX4" fmla="*/ 5419725 w 7994360"/>
              <a:gd name="connsiteY4" fmla="*/ 1420286 h 1686986"/>
              <a:gd name="connsiteX5" fmla="*/ 6775115 w 7994360"/>
              <a:gd name="connsiteY5" fmla="*/ 1577148 h 1686986"/>
              <a:gd name="connsiteX6" fmla="*/ 7994360 w 7994360"/>
              <a:gd name="connsiteY6" fmla="*/ 1679972 h 1686986"/>
              <a:gd name="connsiteX0" fmla="*/ 0 w 7994360"/>
              <a:gd name="connsiteY0" fmla="*/ 1686986 h 1686986"/>
              <a:gd name="connsiteX1" fmla="*/ 1190625 w 7994360"/>
              <a:gd name="connsiteY1" fmla="*/ 505886 h 1686986"/>
              <a:gd name="connsiteX2" fmla="*/ 1773752 w 7994360"/>
              <a:gd name="connsiteY2" fmla="*/ 5522 h 1686986"/>
              <a:gd name="connsiteX3" fmla="*/ 2728983 w 7994360"/>
              <a:gd name="connsiteY3" fmla="*/ 791351 h 1686986"/>
              <a:gd name="connsiteX4" fmla="*/ 5419725 w 7994360"/>
              <a:gd name="connsiteY4" fmla="*/ 1420286 h 1686986"/>
              <a:gd name="connsiteX5" fmla="*/ 6775115 w 7994360"/>
              <a:gd name="connsiteY5" fmla="*/ 1577148 h 1686986"/>
              <a:gd name="connsiteX6" fmla="*/ 7994360 w 7994360"/>
              <a:gd name="connsiteY6" fmla="*/ 1679972 h 1686986"/>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32170 w 7994360"/>
              <a:gd name="connsiteY4" fmla="*/ 1502102 h 1681688"/>
              <a:gd name="connsiteX5" fmla="*/ 6775115 w 7994360"/>
              <a:gd name="connsiteY5" fmla="*/ 1571850 h 1681688"/>
              <a:gd name="connsiteX6" fmla="*/ 7994360 w 7994360"/>
              <a:gd name="connsiteY6" fmla="*/ 1674674 h 1681688"/>
              <a:gd name="connsiteX0" fmla="*/ 0 w 7994360"/>
              <a:gd name="connsiteY0" fmla="*/ 1582249 h 1582249"/>
              <a:gd name="connsiteX1" fmla="*/ 1190625 w 7994360"/>
              <a:gd name="connsiteY1" fmla="*/ 401149 h 1582249"/>
              <a:gd name="connsiteX2" fmla="*/ 1786197 w 7994360"/>
              <a:gd name="connsiteY2" fmla="*/ 343 h 1582249"/>
              <a:gd name="connsiteX3" fmla="*/ 2728983 w 7994360"/>
              <a:gd name="connsiteY3" fmla="*/ 686614 h 1582249"/>
              <a:gd name="connsiteX4" fmla="*/ 5432170 w 7994360"/>
              <a:gd name="connsiteY4" fmla="*/ 1402663 h 1582249"/>
              <a:gd name="connsiteX5" fmla="*/ 6775115 w 7994360"/>
              <a:gd name="connsiteY5" fmla="*/ 1472411 h 1582249"/>
              <a:gd name="connsiteX6" fmla="*/ 7994360 w 7994360"/>
              <a:gd name="connsiteY6" fmla="*/ 1575235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1582249">
                <a:moveTo>
                  <a:pt x="0" y="1582249"/>
                </a:moveTo>
                <a:cubicBezTo>
                  <a:pt x="356394" y="1371905"/>
                  <a:pt x="892926" y="664800"/>
                  <a:pt x="1190625" y="401149"/>
                </a:cubicBezTo>
                <a:cubicBezTo>
                  <a:pt x="1488325" y="137498"/>
                  <a:pt x="1525562" y="-8036"/>
                  <a:pt x="1786197" y="343"/>
                </a:cubicBezTo>
                <a:cubicBezTo>
                  <a:pt x="2104814" y="10586"/>
                  <a:pt x="2339106" y="289040"/>
                  <a:pt x="2728983" y="686614"/>
                </a:cubicBezTo>
                <a:cubicBezTo>
                  <a:pt x="3392646" y="1357973"/>
                  <a:pt x="4732926" y="1346366"/>
                  <a:pt x="5432170" y="1402663"/>
                </a:cubicBezTo>
                <a:cubicBezTo>
                  <a:pt x="6131414" y="1458960"/>
                  <a:pt x="6448090" y="1429548"/>
                  <a:pt x="6775115" y="1472411"/>
                </a:cubicBezTo>
                <a:cubicBezTo>
                  <a:pt x="7241725" y="1482609"/>
                  <a:pt x="7587945" y="1540960"/>
                  <a:pt x="7994360" y="1575235"/>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3">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grpSp>
        <p:nvGrpSpPr>
          <p:cNvPr id="8" name="Group 7"/>
          <p:cNvGrpSpPr/>
          <p:nvPr/>
        </p:nvGrpSpPr>
        <p:grpSpPr>
          <a:xfrm>
            <a:off x="446714" y="4604041"/>
            <a:ext cx="4788226" cy="414338"/>
            <a:chOff x="675314" y="4171950"/>
            <a:chExt cx="4788226" cy="414338"/>
          </a:xfrm>
        </p:grpSpPr>
        <p:sp>
          <p:nvSpPr>
            <p:cNvPr id="37" name="Rectangle 36"/>
            <p:cNvSpPr/>
            <p:nvPr/>
          </p:nvSpPr>
          <p:spPr>
            <a:xfrm>
              <a:off x="675314" y="4171950"/>
              <a:ext cx="4788226" cy="414338"/>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0" tIns="45720" rIns="91440" bIns="45720" numCol="1" spcCol="0" rtlCol="0" fromWordArt="0" anchor="ctr" anchorCtr="0" forceAA="0" compatLnSpc="1">
              <a:prstTxWarp prst="textNoShape">
                <a:avLst/>
              </a:prstTxWarp>
              <a:noAutofit/>
            </a:bodyPr>
            <a:lstStyle/>
            <a:p>
              <a:r>
                <a:rPr lang="en-GB" sz="1600" dirty="0" smtClean="0"/>
                <a:t>Even earlier: disease surveillance in animals</a:t>
              </a:r>
              <a:endParaRPr lang="en-GB" sz="1600" dirty="0"/>
            </a:p>
          </p:txBody>
        </p:sp>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05774" y="4267761"/>
              <a:ext cx="278395" cy="222716"/>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0580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50"/>
                                  </p:stCondLst>
                                  <p:childTnLst>
                                    <p:animEffect transition="out" filter="fade">
                                      <p:cBhvr>
                                        <p:cTn id="6" dur="750"/>
                                        <p:tgtEl>
                                          <p:spTgt spid="26"/>
                                        </p:tgtEl>
                                      </p:cBhvr>
                                    </p:animEffect>
                                    <p:set>
                                      <p:cBhvr>
                                        <p:cTn id="7" dur="1" fill="hold">
                                          <p:stCondLst>
                                            <p:cond delay="749"/>
                                          </p:stCondLst>
                                        </p:cTn>
                                        <p:tgtEl>
                                          <p:spTgt spid="26"/>
                                        </p:tgtEl>
                                        <p:attrNameLst>
                                          <p:attrName>style.visibility</p:attrName>
                                        </p:attrNameLst>
                                      </p:cBhvr>
                                      <p:to>
                                        <p:strVal val="hidden"/>
                                      </p:to>
                                    </p:set>
                                  </p:childTnLst>
                                </p:cTn>
                              </p:par>
                              <p:par>
                                <p:cTn id="8" presetID="10" presetClass="exit" presetSubtype="0" fill="hold" nodeType="withEffect">
                                  <p:stCondLst>
                                    <p:cond delay="25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grpId="0" nodeType="withEffect">
                                  <p:stCondLst>
                                    <p:cond delay="500"/>
                                  </p:stCondLst>
                                  <p:childTnLst>
                                    <p:animEffect transition="out" filter="fade">
                                      <p:cBhvr>
                                        <p:cTn id="12" dur="750"/>
                                        <p:tgtEl>
                                          <p:spTgt spid="27"/>
                                        </p:tgtEl>
                                      </p:cBhvr>
                                    </p:animEffect>
                                    <p:set>
                                      <p:cBhvr>
                                        <p:cTn id="13" dur="1" fill="hold">
                                          <p:stCondLst>
                                            <p:cond delay="749"/>
                                          </p:stCondLst>
                                        </p:cTn>
                                        <p:tgtEl>
                                          <p:spTgt spid="27"/>
                                        </p:tgtEl>
                                        <p:attrNameLst>
                                          <p:attrName>style.visibility</p:attrName>
                                        </p:attrNameLst>
                                      </p:cBhvr>
                                      <p:to>
                                        <p:strVal val="hidden"/>
                                      </p:to>
                                    </p:set>
                                  </p:childTnLst>
                                </p:cTn>
                              </p:par>
                              <p:par>
                                <p:cTn id="14" presetID="10" presetClass="exit" presetSubtype="0" fill="hold" nodeType="withEffect">
                                  <p:stCondLst>
                                    <p:cond delay="50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par>
                                <p:cTn id="17" presetID="10" presetClass="exit" presetSubtype="0" fill="hold" grpId="0" nodeType="withEffect">
                                  <p:stCondLst>
                                    <p:cond delay="750"/>
                                  </p:stCondLst>
                                  <p:childTnLst>
                                    <p:animEffect transition="out" filter="fade">
                                      <p:cBhvr>
                                        <p:cTn id="18" dur="750"/>
                                        <p:tgtEl>
                                          <p:spTgt spid="30"/>
                                        </p:tgtEl>
                                      </p:cBhvr>
                                    </p:animEffect>
                                    <p:set>
                                      <p:cBhvr>
                                        <p:cTn id="19" dur="1" fill="hold">
                                          <p:stCondLst>
                                            <p:cond delay="749"/>
                                          </p:stCondLst>
                                        </p:cTn>
                                        <p:tgtEl>
                                          <p:spTgt spid="30"/>
                                        </p:tgtEl>
                                        <p:attrNameLst>
                                          <p:attrName>style.visibility</p:attrName>
                                        </p:attrNameLst>
                                      </p:cBhvr>
                                      <p:to>
                                        <p:strVal val="hidden"/>
                                      </p:to>
                                    </p:set>
                                  </p:childTnLst>
                                </p:cTn>
                              </p:par>
                              <p:par>
                                <p:cTn id="20" presetID="10" presetClass="exit" presetSubtype="0" fill="hold" nodeType="withEffect">
                                  <p:stCondLst>
                                    <p:cond delay="7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000"/>
                                  </p:stCondLst>
                                  <p:childTnLst>
                                    <p:animEffect transition="out" filter="fade">
                                      <p:cBhvr>
                                        <p:cTn id="24" dur="750"/>
                                        <p:tgtEl>
                                          <p:spTgt spid="31"/>
                                        </p:tgtEl>
                                      </p:cBhvr>
                                    </p:animEffect>
                                    <p:set>
                                      <p:cBhvr>
                                        <p:cTn id="25" dur="1" fill="hold">
                                          <p:stCondLst>
                                            <p:cond delay="749"/>
                                          </p:stCondLst>
                                        </p:cTn>
                                        <p:tgtEl>
                                          <p:spTgt spid="31"/>
                                        </p:tgtEl>
                                        <p:attrNameLst>
                                          <p:attrName>style.visibility</p:attrName>
                                        </p:attrNameLst>
                                      </p:cBhvr>
                                      <p:to>
                                        <p:strVal val="hidden"/>
                                      </p:to>
                                    </p:set>
                                  </p:childTnLst>
                                </p:cTn>
                              </p:par>
                              <p:par>
                                <p:cTn id="26" presetID="10" presetClass="exit" presetSubtype="0" fill="hold" nodeType="withEffect">
                                  <p:stCondLst>
                                    <p:cond delay="100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xit" presetSubtype="0" fill="hold" grpId="0" nodeType="withEffect">
                                  <p:stCondLst>
                                    <p:cond delay="1250"/>
                                  </p:stCondLst>
                                  <p:childTnLst>
                                    <p:animEffect transition="out" filter="fade">
                                      <p:cBhvr>
                                        <p:cTn id="30" dur="750"/>
                                        <p:tgtEl>
                                          <p:spTgt spid="22"/>
                                        </p:tgtEl>
                                      </p:cBhvr>
                                    </p:animEffect>
                                    <p:set>
                                      <p:cBhvr>
                                        <p:cTn id="31" dur="1" fill="hold">
                                          <p:stCondLst>
                                            <p:cond delay="749"/>
                                          </p:stCondLst>
                                        </p:cTn>
                                        <p:tgtEl>
                                          <p:spTgt spid="22"/>
                                        </p:tgtEl>
                                        <p:attrNameLst>
                                          <p:attrName>style.visibility</p:attrName>
                                        </p:attrNameLst>
                                      </p:cBhvr>
                                      <p:to>
                                        <p:strVal val="hidden"/>
                                      </p:to>
                                    </p:set>
                                  </p:childTnLst>
                                </p:cTn>
                              </p:par>
                              <p:par>
                                <p:cTn id="32" presetID="10" presetClass="exit" presetSubtype="0" fill="hold" nodeType="withEffect">
                                  <p:stCondLst>
                                    <p:cond delay="1250"/>
                                  </p:stCondLst>
                                  <p:childTnLst>
                                    <p:animEffect transition="out" filter="fade">
                                      <p:cBhvr>
                                        <p:cTn id="33" dur="500"/>
                                        <p:tgtEl>
                                          <p:spTgt spid="51"/>
                                        </p:tgtEl>
                                      </p:cBhvr>
                                    </p:animEffect>
                                    <p:set>
                                      <p:cBhvr>
                                        <p:cTn id="34" dur="1" fill="hold">
                                          <p:stCondLst>
                                            <p:cond delay="499"/>
                                          </p:stCondLst>
                                        </p:cTn>
                                        <p:tgtEl>
                                          <p:spTgt spid="51"/>
                                        </p:tgtEl>
                                        <p:attrNameLst>
                                          <p:attrName>style.visibility</p:attrName>
                                        </p:attrNameLst>
                                      </p:cBhvr>
                                      <p:to>
                                        <p:strVal val="hidden"/>
                                      </p:to>
                                    </p:set>
                                  </p:childTnLst>
                                </p:cTn>
                              </p:par>
                              <p:par>
                                <p:cTn id="35" presetID="10" presetClass="entr" presetSubtype="0" fill="hold" nodeType="withEffect">
                                  <p:stCondLst>
                                    <p:cond delay="5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childTnLst>
                                </p:cTn>
                              </p:par>
                              <p:par>
                                <p:cTn id="38" presetID="63" presetClass="path" presetSubtype="0" decel="25000" fill="hold" nodeType="withEffect">
                                  <p:stCondLst>
                                    <p:cond delay="500"/>
                                  </p:stCondLst>
                                  <p:childTnLst>
                                    <p:animMotion origin="layout" path="M 0 0 L 0.25 0 E" pathEditMode="relative" ptsTypes="">
                                      <p:cBhvr>
                                        <p:cTn id="39" dur="1000" spd="-100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3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a:xfrm rot="7317408">
            <a:off x="4411671" y="-795855"/>
            <a:ext cx="2133600" cy="8349923"/>
          </a:xfrm>
          <a:prstGeom prst="downArrow">
            <a:avLst>
              <a:gd name="adj1" fmla="val 69262"/>
              <a:gd name="adj2" fmla="val 60206"/>
            </a:avLst>
          </a:prstGeom>
          <a:gradFill>
            <a:gsLst>
              <a:gs pos="60000">
                <a:srgbClr val="808080">
                  <a:alpha val="60000"/>
                </a:srgbClr>
              </a:gs>
              <a:gs pos="0">
                <a:srgbClr val="525252">
                  <a:alpha val="60000"/>
                </a:srgbClr>
              </a:gs>
              <a:gs pos="47080">
                <a:srgbClr val="989898">
                  <a:alpha val="60000"/>
                </a:srgbClr>
              </a:gs>
              <a:gs pos="22000">
                <a:srgbClr val="989898">
                  <a:alpha val="60000"/>
                </a:srgbClr>
              </a:gs>
              <a:gs pos="97000">
                <a:schemeClr val="tx2">
                  <a:lumMod val="60000"/>
                  <a:lumOff val="40000"/>
                  <a:alpha val="85000"/>
                </a:schemeClr>
              </a:gs>
            </a:gsLst>
            <a:lin ang="5400000" scaled="0"/>
          </a:gradFill>
          <a:ln>
            <a:noFill/>
          </a:ln>
          <a:effectLst>
            <a:innerShdw blurRad="304800" dist="50800" dir="13500000">
              <a:prstClr val="black">
                <a:alpha val="7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8" name="Title 17"/>
          <p:cNvSpPr>
            <a:spLocks noGrp="1"/>
          </p:cNvSpPr>
          <p:nvPr>
            <p:ph type="title"/>
          </p:nvPr>
        </p:nvSpPr>
        <p:spPr/>
        <p:txBody>
          <a:bodyPr/>
          <a:lstStyle/>
          <a:p>
            <a:r>
              <a:rPr lang="en-GB" dirty="0" smtClean="0"/>
              <a:t>Early detection is working</a:t>
            </a:r>
            <a:endParaRPr lang="en-GB" dirty="0"/>
          </a:p>
        </p:txBody>
      </p:sp>
      <p:graphicFrame>
        <p:nvGraphicFramePr>
          <p:cNvPr id="20" name="Content Placeholder 19"/>
          <p:cNvGraphicFramePr>
            <a:graphicFrameLocks noGrp="1"/>
          </p:cNvGraphicFramePr>
          <p:nvPr>
            <p:ph idx="1"/>
            <p:extLst>
              <p:ext uri="{D42A27DB-BD31-4B8C-83A1-F6EECF244321}">
                <p14:modId xmlns:p14="http://schemas.microsoft.com/office/powerpoint/2010/main" val="2033085189"/>
              </p:ext>
            </p:extLst>
          </p:nvPr>
        </p:nvGraphicFramePr>
        <p:xfrm>
          <a:off x="223838" y="884238"/>
          <a:ext cx="8691562" cy="412591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0" y="895350"/>
            <a:ext cx="9144000" cy="304800"/>
          </a:xfrm>
          <a:prstGeom prst="rect">
            <a:avLst/>
          </a:prstGeom>
          <a:gradFill>
            <a:gsLst>
              <a:gs pos="0">
                <a:schemeClr val="tx1">
                  <a:alpha val="53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7" name="Straight Connector 6"/>
          <p:cNvCxnSpPr/>
          <p:nvPr/>
        </p:nvCxnSpPr>
        <p:spPr>
          <a:xfrm>
            <a:off x="1066800" y="4635220"/>
            <a:ext cx="51389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32196" y="4594047"/>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150 DAYS</a:t>
            </a:r>
            <a:endParaRPr lang="en-GB" sz="1400" dirty="0">
              <a:solidFill>
                <a:schemeClr val="bg1">
                  <a:lumMod val="50000"/>
                </a:schemeClr>
              </a:solidFill>
            </a:endParaRPr>
          </a:p>
        </p:txBody>
      </p:sp>
      <p:sp>
        <p:nvSpPr>
          <p:cNvPr id="14" name="Rectangle 13"/>
          <p:cNvSpPr/>
          <p:nvPr/>
        </p:nvSpPr>
        <p:spPr>
          <a:xfrm>
            <a:off x="1600200" y="4594047"/>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50 DAYS</a:t>
            </a:r>
            <a:endParaRPr lang="en-GB" sz="1400" dirty="0">
              <a:solidFill>
                <a:schemeClr val="bg1">
                  <a:lumMod val="50000"/>
                </a:schemeClr>
              </a:solidFill>
            </a:endParaRPr>
          </a:p>
        </p:txBody>
      </p:sp>
      <p:sp>
        <p:nvSpPr>
          <p:cNvPr id="15" name="Rectangle 14"/>
          <p:cNvSpPr/>
          <p:nvPr/>
        </p:nvSpPr>
        <p:spPr>
          <a:xfrm>
            <a:off x="3327970" y="4594047"/>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100 DAYS</a:t>
            </a:r>
            <a:endParaRPr lang="en-GB" sz="1400" dirty="0">
              <a:solidFill>
                <a:schemeClr val="bg1">
                  <a:lumMod val="50000"/>
                </a:schemeClr>
              </a:solidFill>
            </a:endParaRPr>
          </a:p>
        </p:txBody>
      </p:sp>
      <p:cxnSp>
        <p:nvCxnSpPr>
          <p:cNvPr id="19" name="Straight Connector 18"/>
          <p:cNvCxnSpPr/>
          <p:nvPr/>
        </p:nvCxnSpPr>
        <p:spPr>
          <a:xfrm>
            <a:off x="277412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798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07304" y="4629151"/>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819900" y="4276677"/>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800" dirty="0" smtClean="0">
                <a:effectLst>
                  <a:outerShdw blurRad="50800" dist="38100" dir="2700000" algn="tl" rotWithShape="0">
                    <a:prstClr val="black">
                      <a:alpha val="40000"/>
                    </a:prstClr>
                  </a:outerShdw>
                </a:effectLst>
              </a:rPr>
              <a:t>167 Days</a:t>
            </a:r>
            <a:endParaRPr lang="en-GB" sz="2800" dirty="0">
              <a:effectLst>
                <a:outerShdw blurRad="50800" dist="38100" dir="2700000" algn="tl" rotWithShape="0">
                  <a:prstClr val="black">
                    <a:alpha val="40000"/>
                  </a:prstClr>
                </a:outerShdw>
              </a:effectLst>
            </a:endParaRPr>
          </a:p>
        </p:txBody>
      </p:sp>
      <p:sp>
        <p:nvSpPr>
          <p:cNvPr id="23" name="Rectangle 22"/>
          <p:cNvSpPr/>
          <p:nvPr/>
        </p:nvSpPr>
        <p:spPr>
          <a:xfrm>
            <a:off x="1894726" y="955017"/>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800" dirty="0" smtClean="0">
                <a:effectLst>
                  <a:outerShdw blurRad="50800" dist="38100" dir="2700000" algn="tl" rotWithShape="0">
                    <a:prstClr val="black">
                      <a:alpha val="40000"/>
                    </a:prstClr>
                  </a:outerShdw>
                </a:effectLst>
              </a:rPr>
              <a:t>23 Days</a:t>
            </a:r>
            <a:endParaRPr lang="en-GB" sz="2800" dirty="0">
              <a:effectLst>
                <a:outerShdw blurRad="50800" dist="38100" dir="2700000" algn="tl" rotWithShape="0">
                  <a:prstClr val="black">
                    <a:alpha val="40000"/>
                  </a:prstClr>
                </a:outerShdw>
              </a:effectLst>
            </a:endParaRPr>
          </a:p>
        </p:txBody>
      </p:sp>
      <p:sp>
        <p:nvSpPr>
          <p:cNvPr id="27" name="Rectangle 13"/>
          <p:cNvSpPr>
            <a:spLocks/>
          </p:cNvSpPr>
          <p:nvPr/>
        </p:nvSpPr>
        <p:spPr bwMode="auto">
          <a:xfrm>
            <a:off x="1066829" y="4804835"/>
            <a:ext cx="5400985"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r>
              <a:rPr lang="en-US" sz="800" dirty="0">
                <a:solidFill>
                  <a:schemeClr val="bg1">
                    <a:lumMod val="50000"/>
                  </a:schemeClr>
                </a:solidFill>
                <a:latin typeface="Arial"/>
                <a:ea typeface="ＭＳ Ｐゴシック" charset="0"/>
                <a:cs typeface="Arial"/>
                <a:sym typeface="Calibri" charset="0"/>
              </a:rPr>
              <a:t>Chan et al. 2010. Proceedings of the National Academy of Sciences.</a:t>
            </a:r>
          </a:p>
        </p:txBody>
      </p:sp>
    </p:spTree>
    <p:extLst>
      <p:ext uri="{BB962C8B-B14F-4D97-AF65-F5344CB8AC3E}">
        <p14:creationId xmlns:p14="http://schemas.microsoft.com/office/powerpoint/2010/main" val="2001461572"/>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42" presetClass="path" presetSubtype="0" decel="50000" fill="hold" grpId="1" nodeType="withEffect">
                                  <p:stCondLst>
                                    <p:cond delay="0"/>
                                  </p:stCondLst>
                                  <p:childTnLst>
                                    <p:animMotion origin="layout" path="M -5.55556E-7 -2.2517E-6 L 0.22083 0.25324 " pathEditMode="relative" rAng="0" ptsTypes="AA">
                                      <p:cBhvr>
                                        <p:cTn id="17" dur="1000" spd="-100000" fill="hold"/>
                                        <p:tgtEl>
                                          <p:spTgt spid="2"/>
                                        </p:tgtEl>
                                        <p:attrNameLst>
                                          <p:attrName>ppt_x</p:attrName>
                                          <p:attrName>ppt_y</p:attrName>
                                        </p:attrNameLst>
                                      </p:cBhvr>
                                      <p:rCtr x="11042" y="12647"/>
                                    </p:animMotion>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a:endParaRPr>
          </a:p>
        </p:txBody>
      </p:sp>
      <p:sp>
        <p:nvSpPr>
          <p:cNvPr id="4" name="Title 3"/>
          <p:cNvSpPr>
            <a:spLocks noGrp="1"/>
          </p:cNvSpPr>
          <p:nvPr>
            <p:ph type="title"/>
          </p:nvPr>
        </p:nvSpPr>
        <p:spPr/>
        <p:txBody>
          <a:bodyPr>
            <a:normAutofit fontScale="90000"/>
          </a:bodyPr>
          <a:lstStyle/>
          <a:p>
            <a:r>
              <a:rPr lang="en-GB" dirty="0" smtClean="0"/>
              <a:t>How big a difference is 23 days vs</a:t>
            </a:r>
            <a:r>
              <a:rPr lang="en-GB" dirty="0" smtClean="0"/>
              <a:t>.167 </a:t>
            </a:r>
            <a:r>
              <a:rPr lang="en-GB" dirty="0" smtClean="0"/>
              <a:t>days?</a:t>
            </a:r>
            <a:endParaRPr lang="en-GB" dirty="0"/>
          </a:p>
        </p:txBody>
      </p:sp>
      <p:sp>
        <p:nvSpPr>
          <p:cNvPr id="19" name="Flowchart: Merge 18"/>
          <p:cNvSpPr/>
          <p:nvPr/>
        </p:nvSpPr>
        <p:spPr>
          <a:xfrm rot="16200000">
            <a:off x="8763044" y="4529656"/>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prstClr val="white"/>
              </a:solidFill>
              <a:latin typeface="Arial"/>
            </a:endParaRPr>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white"/>
                </a:solidFill>
                <a:latin typeface="Arial"/>
              </a:rPr>
              <a:t># SICK</a:t>
            </a:r>
          </a:p>
        </p:txBody>
      </p:sp>
      <p:sp>
        <p:nvSpPr>
          <p:cNvPr id="18" name="Slide Number Placeholder 3"/>
          <p:cNvSpPr>
            <a:spLocks noGrp="1"/>
          </p:cNvSpPr>
          <p:nvPr>
            <p:ph type="sldNum" sz="quarter" idx="4"/>
          </p:nvPr>
        </p:nvSpPr>
        <p:spPr>
          <a:xfrm>
            <a:off x="6934200" y="4811735"/>
            <a:ext cx="2133600" cy="274637"/>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BCA53893-7FE8-4EA5-8E8F-F6296BE3B549}" type="slidenum">
              <a:rPr lang="en-US" smtClean="0">
                <a:solidFill>
                  <a:prstClr val="black">
                    <a:lumMod val="65000"/>
                    <a:lumOff val="35000"/>
                  </a:prstClr>
                </a:solidFill>
                <a:latin typeface="Arial"/>
              </a:rPr>
              <a:pPr/>
              <a:t>12</a:t>
            </a:fld>
            <a:endParaRPr lang="en-US" dirty="0">
              <a:solidFill>
                <a:prstClr val="black">
                  <a:lumMod val="65000"/>
                  <a:lumOff val="35000"/>
                </a:prstClr>
              </a:solidFill>
              <a:latin typeface="Arial"/>
            </a:endParaRPr>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H="1">
            <a:off x="5638821" y="1276350"/>
            <a:ext cx="2895601"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b="1" dirty="0">
                <a:solidFill>
                  <a:srgbClr val="FFFF00"/>
                </a:solidFill>
                <a:latin typeface="Arial"/>
              </a:rPr>
              <a:t>Measles </a:t>
            </a:r>
            <a:r>
              <a:rPr lang="en-GB" sz="1600" dirty="0">
                <a:solidFill>
                  <a:prstClr val="white"/>
                </a:solidFill>
                <a:latin typeface="Arial"/>
              </a:rPr>
              <a:t/>
            </a:r>
            <a:br>
              <a:rPr lang="en-GB" sz="1600" dirty="0">
                <a:solidFill>
                  <a:prstClr val="white"/>
                </a:solidFill>
                <a:latin typeface="Arial"/>
              </a:rPr>
            </a:br>
            <a:r>
              <a:rPr lang="en-GB" sz="1600" dirty="0">
                <a:solidFill>
                  <a:prstClr val="white"/>
                </a:solidFill>
                <a:latin typeface="Arial"/>
              </a:rPr>
              <a:t>Ro=12.5</a:t>
            </a:r>
          </a:p>
          <a:p>
            <a:r>
              <a:rPr lang="en-GB" sz="1600" dirty="0">
                <a:solidFill>
                  <a:prstClr val="white"/>
                </a:solidFill>
                <a:latin typeface="Arial"/>
              </a:rPr>
              <a:t>Incubation period 7-10 days</a:t>
            </a:r>
          </a:p>
        </p:txBody>
      </p:sp>
      <p:grpSp>
        <p:nvGrpSpPr>
          <p:cNvPr id="5" name="Group 4"/>
          <p:cNvGrpSpPr/>
          <p:nvPr/>
        </p:nvGrpSpPr>
        <p:grpSpPr>
          <a:xfrm>
            <a:off x="457200" y="1276351"/>
            <a:ext cx="10744200" cy="3778250"/>
            <a:chOff x="457200" y="1352550"/>
            <a:chExt cx="10744200" cy="3778250"/>
          </a:xfrm>
        </p:grpSpPr>
        <p:sp>
          <p:nvSpPr>
            <p:cNvPr id="49" name="Chart-02"/>
            <p:cNvSpPr/>
            <p:nvPr/>
          </p:nvSpPr>
          <p:spPr>
            <a:xfrm>
              <a:off x="457200" y="1446406"/>
              <a:ext cx="10744200" cy="31827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chemeClr val="accent2"/>
            </a:soli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prstClr val="white"/>
                  </a:solidFill>
                  <a:latin typeface="Arial"/>
                </a:rPr>
                <a:t>`</a:t>
              </a:r>
            </a:p>
          </p:txBody>
        </p:sp>
        <p:cxnSp>
          <p:nvCxnSpPr>
            <p:cNvPr id="6" name="Straight Connector 5"/>
            <p:cNvCxnSpPr/>
            <p:nvPr/>
          </p:nvCxnSpPr>
          <p:spPr>
            <a:xfrm>
              <a:off x="3733800" y="1352550"/>
              <a:ext cx="0" cy="3313121"/>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H="1">
              <a:off x="3124200" y="4625342"/>
              <a:ext cx="1143000" cy="505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a:solidFill>
                    <a:prstClr val="white"/>
                  </a:solidFill>
                  <a:latin typeface="Arial"/>
                </a:rPr>
                <a:t>167 days</a:t>
              </a:r>
            </a:p>
          </p:txBody>
        </p:sp>
      </p:grpSp>
      <p:grpSp>
        <p:nvGrpSpPr>
          <p:cNvPr id="7" name="Group 6"/>
          <p:cNvGrpSpPr/>
          <p:nvPr/>
        </p:nvGrpSpPr>
        <p:grpSpPr>
          <a:xfrm>
            <a:off x="457214" y="1225551"/>
            <a:ext cx="1828799" cy="3860800"/>
            <a:chOff x="457201" y="1276350"/>
            <a:chExt cx="1828799" cy="3860800"/>
          </a:xfrm>
        </p:grpSpPr>
        <p:cxnSp>
          <p:nvCxnSpPr>
            <p:cNvPr id="39" name="Straight Connector 38"/>
            <p:cNvCxnSpPr/>
            <p:nvPr/>
          </p:nvCxnSpPr>
          <p:spPr>
            <a:xfrm>
              <a:off x="990600" y="1276350"/>
              <a:ext cx="0" cy="3313121"/>
            </a:xfrm>
            <a:prstGeom prst="line">
              <a:avLst/>
            </a:prstGeom>
            <a:ln w="285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Chart-02"/>
            <p:cNvSpPr/>
            <p:nvPr/>
          </p:nvSpPr>
          <p:spPr>
            <a:xfrm>
              <a:off x="457201" y="4171950"/>
              <a:ext cx="1828799" cy="457200"/>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rgbClr val="FFFF00"/>
            </a:soli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Arial"/>
              </a:endParaRPr>
            </a:p>
          </p:txBody>
        </p:sp>
        <p:sp>
          <p:nvSpPr>
            <p:cNvPr id="56" name="Rectangle 55"/>
            <p:cNvSpPr/>
            <p:nvPr/>
          </p:nvSpPr>
          <p:spPr>
            <a:xfrm flipH="1">
              <a:off x="533400" y="4631692"/>
              <a:ext cx="1143000" cy="505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a:solidFill>
                    <a:prstClr val="white"/>
                  </a:solidFill>
                  <a:latin typeface="Arial"/>
                </a:rPr>
                <a:t>23 days</a:t>
              </a:r>
            </a:p>
          </p:txBody>
        </p:sp>
      </p:grpSp>
      <p:sp>
        <p:nvSpPr>
          <p:cNvPr id="57" name="Rectangle 56"/>
          <p:cNvSpPr/>
          <p:nvPr/>
        </p:nvSpPr>
        <p:spPr>
          <a:xfrm>
            <a:off x="7620000" y="462915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solidFill>
                  <a:prstClr val="white"/>
                </a:solidFill>
                <a:latin typeface="Arial"/>
              </a:rPr>
              <a:t>TIME</a:t>
            </a:r>
          </a:p>
        </p:txBody>
      </p:sp>
    </p:spTree>
    <p:extLst>
      <p:ext uri="{BB962C8B-B14F-4D97-AF65-F5344CB8AC3E}">
        <p14:creationId xmlns:p14="http://schemas.microsoft.com/office/powerpoint/2010/main" val="114758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grpSp>
        <p:nvGrpSpPr>
          <p:cNvPr id="7" name="Group 6"/>
          <p:cNvGrpSpPr/>
          <p:nvPr/>
        </p:nvGrpSpPr>
        <p:grpSpPr>
          <a:xfrm>
            <a:off x="572124" y="1191320"/>
            <a:ext cx="7905772" cy="4138083"/>
            <a:chOff x="587364" y="1835013"/>
            <a:chExt cx="7905772" cy="4138083"/>
          </a:xfrm>
        </p:grpSpPr>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7364" y="1835013"/>
              <a:ext cx="7905772" cy="413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9" name="Rectangle 8"/>
            <p:cNvSpPr/>
            <p:nvPr/>
          </p:nvSpPr>
          <p:spPr>
            <a:xfrm>
              <a:off x="4620210" y="1895475"/>
              <a:ext cx="1085265" cy="200026"/>
            </a:xfrm>
            <a:prstGeom prst="rect">
              <a:avLst/>
            </a:prstGeom>
            <a:solidFill>
              <a:sysClr val="window" lastClr="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pic>
          <p:nvPicPr>
            <p:cNvPr id="10"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grpSp>
        <p:nvGrpSpPr>
          <p:cNvPr id="13" name="Group 12"/>
          <p:cNvGrpSpPr/>
          <p:nvPr/>
        </p:nvGrpSpPr>
        <p:grpSpPr>
          <a:xfrm>
            <a:off x="556883" y="209550"/>
            <a:ext cx="2121726" cy="573562"/>
            <a:chOff x="556883" y="209550"/>
            <a:chExt cx="2121726" cy="573562"/>
          </a:xfrm>
        </p:grpSpPr>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238" y="262232"/>
              <a:ext cx="1911016" cy="468199"/>
            </a:xfrm>
            <a:prstGeom prst="rect">
              <a:avLst/>
            </a:prstGeom>
            <a:solidFill>
              <a:schemeClr val="bg1"/>
            </a:solidFill>
          </p:spPr>
        </p:pic>
      </p:grpSp>
    </p:spTree>
    <p:extLst>
      <p:ext uri="{BB962C8B-B14F-4D97-AF65-F5344CB8AC3E}">
        <p14:creationId xmlns:p14="http://schemas.microsoft.com/office/powerpoint/2010/main" val="858391721"/>
      </p:ext>
    </p:extLst>
  </p:cSld>
  <p:clrMapOvr>
    <a:masterClrMapping/>
  </p:clrMapOvr>
  <p:transition xmlns:p14="http://schemas.microsoft.com/office/powerpoint/2010/main" spd="slow" advClick="0" advTm="500">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1" name="Group 10"/>
          <p:cNvGrpSpPr/>
          <p:nvPr/>
        </p:nvGrpSpPr>
        <p:grpSpPr>
          <a:xfrm>
            <a:off x="571319" y="1184911"/>
            <a:ext cx="7909817" cy="4140200"/>
            <a:chOff x="585341" y="1830780"/>
            <a:chExt cx="7909817" cy="4140200"/>
          </a:xfrm>
        </p:grpSpPr>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1" y="1830780"/>
              <a:ext cx="7909817"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 name="Rectangle 13"/>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4280392192"/>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xmlns:mv="urn:schemas-microsoft-com:mac:vml">
      <p:transition spd="slow" advClick="0" advTm="5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0" name="Group 9"/>
          <p:cNvGrpSpPr/>
          <p:nvPr/>
        </p:nvGrpSpPr>
        <p:grpSpPr>
          <a:xfrm>
            <a:off x="570177" y="1183118"/>
            <a:ext cx="7909817" cy="4140199"/>
            <a:chOff x="585341" y="1830780"/>
            <a:chExt cx="7909817" cy="4140199"/>
          </a:xfrm>
        </p:grpSpPr>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1" y="1830780"/>
              <a:ext cx="7909817" cy="41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 name="Rectangle 16"/>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41215415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1" name="Group 10"/>
          <p:cNvGrpSpPr/>
          <p:nvPr/>
        </p:nvGrpSpPr>
        <p:grpSpPr>
          <a:xfrm>
            <a:off x="570178" y="1183118"/>
            <a:ext cx="7909815" cy="4140199"/>
            <a:chOff x="585342" y="1830780"/>
            <a:chExt cx="7909815" cy="4140199"/>
          </a:xfrm>
        </p:grpSpPr>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2" y="1830780"/>
              <a:ext cx="7909815" cy="414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 name="Rectangle 13"/>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11889907"/>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xmlns:mv="urn:schemas-microsoft-com:mac:vml">
      <p:transition spd="slow" advClick="0" advTm="5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0" name="Group 9"/>
          <p:cNvGrpSpPr/>
          <p:nvPr/>
        </p:nvGrpSpPr>
        <p:grpSpPr>
          <a:xfrm>
            <a:off x="570178" y="1183080"/>
            <a:ext cx="7909815" cy="4140198"/>
            <a:chOff x="585342" y="1830780"/>
            <a:chExt cx="7909815" cy="4140198"/>
          </a:xfrm>
        </p:grpSpPr>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2" y="1830780"/>
              <a:ext cx="7909815" cy="414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 name="Rectangle 16"/>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715624619"/>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xmlns:mv="urn:schemas-microsoft-com:mac:vml">
      <p:transition spd="slow" advClick="0" advTm="5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1" name="Group 10"/>
          <p:cNvGrpSpPr/>
          <p:nvPr/>
        </p:nvGrpSpPr>
        <p:grpSpPr>
          <a:xfrm>
            <a:off x="570179" y="1183080"/>
            <a:ext cx="7909813" cy="4140198"/>
            <a:chOff x="585343" y="1830780"/>
            <a:chExt cx="7909813" cy="4140198"/>
          </a:xfrm>
        </p:grpSpPr>
        <p:pic>
          <p:nvPicPr>
            <p:cNvPr id="13"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3" y="1830780"/>
              <a:ext cx="7909813" cy="414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4" name="Rectangle 13"/>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4201254292"/>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xmlns:mv="urn:schemas-microsoft-com:mac:vml">
      <p:transition spd="slow" advClick="0" advTm="5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 y="971550"/>
            <a:ext cx="9174480" cy="4171950"/>
          </a:xfrm>
          <a:prstGeom prst="rect">
            <a:avLst/>
          </a:prstGeom>
          <a:solidFill>
            <a:srgbClr val="FFFFFF"/>
          </a:solidFill>
          <a:ln w="9525" cap="flat" cmpd="sng" algn="ctr">
            <a:noFill/>
            <a:prstDash val="solid"/>
          </a:ln>
          <a:effec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6" name="Title 1"/>
          <p:cNvSpPr txBox="1">
            <a:spLocks/>
          </p:cNvSpPr>
          <p:nvPr/>
        </p:nvSpPr>
        <p:spPr>
          <a:xfrm>
            <a:off x="2743200" y="285750"/>
            <a:ext cx="2839158" cy="461098"/>
          </a:xfrm>
          <a:prstGeom prst="rect">
            <a:avLst/>
          </a:prstGeom>
        </p:spPr>
        <p:txBody>
          <a:bodyPr/>
          <a:lstStyle>
            <a:lvl1pPr algn="ctr" defTabSz="457200" rtl="0" eaLnBrk="1" latinLnBrk="0" hangingPunct="1">
              <a:spcBef>
                <a:spcPct val="0"/>
              </a:spcBef>
              <a:buNone/>
              <a:defRPr sz="3200" b="1" i="0" kern="1200">
                <a:solidFill>
                  <a:schemeClr val="bg1"/>
                </a:solidFill>
                <a:effectLst>
                  <a:outerShdw blurRad="38100" dist="38100" dir="2700000" algn="tl">
                    <a:srgbClr val="000000">
                      <a:alpha val="43137"/>
                    </a:srgbClr>
                  </a:outerShdw>
                </a:effectLst>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smtClean="0">
                <a:ln>
                  <a:noFill/>
                </a:ln>
                <a:solidFill>
                  <a:prstClr val="black">
                    <a:lumMod val="65000"/>
                    <a:lumOff val="35000"/>
                  </a:prstClr>
                </a:solidFill>
                <a:effectLst/>
                <a:uLnTx/>
                <a:uFillTx/>
                <a:latin typeface="Arial"/>
                <a:ea typeface="+mj-ea"/>
                <a:cs typeface="Arial"/>
              </a:rPr>
              <a:t>Flu Trends</a:t>
            </a:r>
            <a:endParaRPr kumimoji="0" lang="en-US" b="0" i="0" u="none" strike="noStrike" kern="1200" cap="none" spc="0" normalizeH="0" baseline="0" noProof="0" dirty="0">
              <a:ln>
                <a:noFill/>
              </a:ln>
              <a:solidFill>
                <a:prstClr val="black">
                  <a:lumMod val="65000"/>
                  <a:lumOff val="35000"/>
                </a:prstClr>
              </a:solidFill>
              <a:effectLst/>
              <a:uLnTx/>
              <a:uFillTx/>
              <a:latin typeface="Arial"/>
              <a:ea typeface="+mj-ea"/>
              <a:cs typeface="Arial"/>
            </a:endParaRPr>
          </a:p>
        </p:txBody>
      </p:sp>
      <p:sp>
        <p:nvSpPr>
          <p:cNvPr id="12" name="Rectangle 11"/>
          <p:cNvSpPr/>
          <p:nvPr/>
        </p:nvSpPr>
        <p:spPr>
          <a:xfrm>
            <a:off x="556883" y="209550"/>
            <a:ext cx="2121726" cy="57356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Google.org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238" y="262270"/>
            <a:ext cx="1911016" cy="468199"/>
          </a:xfrm>
          <a:prstGeom prst="rect">
            <a:avLst/>
          </a:prstGeom>
          <a:solidFill>
            <a:schemeClr val="bg1"/>
          </a:solidFill>
        </p:spPr>
      </p:pic>
      <p:grpSp>
        <p:nvGrpSpPr>
          <p:cNvPr id="10" name="Group 9"/>
          <p:cNvGrpSpPr/>
          <p:nvPr/>
        </p:nvGrpSpPr>
        <p:grpSpPr>
          <a:xfrm>
            <a:off x="570179" y="1183118"/>
            <a:ext cx="7909813" cy="4140197"/>
            <a:chOff x="585343" y="1830780"/>
            <a:chExt cx="7909813" cy="4140197"/>
          </a:xfrm>
        </p:grpSpPr>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5343" y="1830780"/>
              <a:ext cx="7909813" cy="41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7" name="Rectangle 16"/>
            <p:cNvSpPr/>
            <p:nvPr/>
          </p:nvSpPr>
          <p:spPr>
            <a:xfrm>
              <a:off x="4620210" y="1895475"/>
              <a:ext cx="1085265" cy="2000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1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34" r="34854" b="91455"/>
            <a:stretch/>
          </p:blipFill>
          <p:spPr bwMode="auto">
            <a:xfrm>
              <a:off x="4639505" y="1835013"/>
              <a:ext cx="973333" cy="353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Tree>
    <p:extLst>
      <p:ext uri="{BB962C8B-B14F-4D97-AF65-F5344CB8AC3E}">
        <p14:creationId xmlns:p14="http://schemas.microsoft.com/office/powerpoint/2010/main" val="22764112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9150"/>
            <a:ext cx="9144000" cy="4914900"/>
          </a:xfrm>
          <a:prstGeom prst="rect">
            <a:avLst/>
          </a:prstGeom>
        </p:spPr>
      </p:pic>
      <p:pic>
        <p:nvPicPr>
          <p:cNvPr id="7" name="Content Placeholder 4" descr="biodiaspora duration of travel map.tiff"/>
          <p:cNvPicPr>
            <a:picLocks noGrp="1" noChangeAspect="1"/>
          </p:cNvPicPr>
          <p:nvPr/>
        </p:nvPicPr>
        <p:blipFill>
          <a:blip r:embed="rId4">
            <a:extLst>
              <a:ext uri="{28A0092B-C50C-407E-A947-70E740481C1C}">
                <a14:useLocalDpi xmlns:a14="http://schemas.microsoft.com/office/drawing/2010/main" val="0"/>
              </a:ext>
            </a:extLst>
          </a:blip>
          <a:srcRect l="939" t="2347" r="3962" b="2347"/>
          <a:stretch>
            <a:fillRect/>
          </a:stretch>
        </p:blipFill>
        <p:spPr>
          <a:xfrm>
            <a:off x="3394744" y="2411530"/>
            <a:ext cx="5346028" cy="2318468"/>
          </a:xfrm>
          <a:prstGeom prst="rect">
            <a:avLst/>
          </a:prstGeom>
          <a:ln>
            <a:solidFill>
              <a:schemeClr val="bg1"/>
            </a:solidFill>
          </a:ln>
        </p:spPr>
      </p:pic>
      <p:sp>
        <p:nvSpPr>
          <p:cNvPr id="2" name="Title 1"/>
          <p:cNvSpPr>
            <a:spLocks noGrp="1"/>
          </p:cNvSpPr>
          <p:nvPr>
            <p:ph type="title" idx="4294967295"/>
          </p:nvPr>
        </p:nvSpPr>
        <p:spPr>
          <a:xfrm>
            <a:off x="508049" y="241378"/>
            <a:ext cx="8712165" cy="501573"/>
          </a:xfrm>
          <a:prstGeom prst="rect">
            <a:avLst/>
          </a:prstGeom>
        </p:spPr>
        <p:txBody>
          <a:bodyPr anchor="ctr">
            <a:noAutofit/>
          </a:bodyPr>
          <a:lstStyle/>
          <a:p>
            <a:r>
              <a:rPr lang="en-US" dirty="0" smtClean="0">
                <a:solidFill>
                  <a:srgbClr val="4C4019"/>
                </a:solidFill>
              </a:rPr>
              <a:t>Why diseases spread quickly</a:t>
            </a:r>
            <a:endParaRPr lang="en-US" dirty="0">
              <a:solidFill>
                <a:srgbClr val="4C4019"/>
              </a:solidFill>
              <a:effectLst/>
            </a:endParaRPr>
          </a:p>
        </p:txBody>
      </p:sp>
      <p:sp>
        <p:nvSpPr>
          <p:cNvPr id="3" name="Content Placeholder 2"/>
          <p:cNvSpPr>
            <a:spLocks noGrp="1"/>
          </p:cNvSpPr>
          <p:nvPr>
            <p:ph idx="4294967295"/>
          </p:nvPr>
        </p:nvSpPr>
        <p:spPr>
          <a:xfrm>
            <a:off x="3886205" y="797071"/>
            <a:ext cx="4633239" cy="1669394"/>
          </a:xfrm>
          <a:prstGeom prst="rect">
            <a:avLst/>
          </a:prstGeom>
          <a:noFill/>
        </p:spPr>
        <p:txBody>
          <a:bodyPr>
            <a:noAutofit/>
          </a:bodyPr>
          <a:lstStyle/>
          <a:p>
            <a:pPr marL="0" indent="0">
              <a:buNone/>
            </a:pPr>
            <a:r>
              <a:rPr lang="en-US" sz="2800" dirty="0" smtClean="0">
                <a:solidFill>
                  <a:srgbClr val="FFFFFF"/>
                </a:solidFill>
                <a:effectLst>
                  <a:glow rad="101600">
                    <a:schemeClr val="tx1">
                      <a:alpha val="10000"/>
                    </a:schemeClr>
                  </a:glow>
                </a:effectLst>
              </a:rPr>
              <a:t>A highly connected world of rapid transportation</a:t>
            </a:r>
          </a:p>
        </p:txBody>
      </p:sp>
      <p:pic>
        <p:nvPicPr>
          <p:cNvPr id="8" name="Picture 7" descr="Logo-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57" y="4602575"/>
            <a:ext cx="607373" cy="460953"/>
          </a:xfrm>
          <a:prstGeom prst="rect">
            <a:avLst/>
          </a:prstGeom>
        </p:spPr>
      </p:pic>
    </p:spTree>
    <p:extLst>
      <p:ext uri="{BB962C8B-B14F-4D97-AF65-F5344CB8AC3E}">
        <p14:creationId xmlns:p14="http://schemas.microsoft.com/office/powerpoint/2010/main" val="3120796706"/>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1279"/>
            <a:ext cx="6213266" cy="5135166"/>
            <a:chOff x="1589110" y="373946"/>
            <a:chExt cx="5465704" cy="6023091"/>
          </a:xfrm>
        </p:grpSpPr>
        <p:sp>
          <p:nvSpPr>
            <p:cNvPr id="16" name="Rectangle 15"/>
            <p:cNvSpPr/>
            <p:nvPr/>
          </p:nvSpPr>
          <p:spPr>
            <a:xfrm>
              <a:off x="1589110" y="373946"/>
              <a:ext cx="5465704" cy="60230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3" name="Group 1"/>
            <p:cNvGrpSpPr/>
            <p:nvPr/>
          </p:nvGrpSpPr>
          <p:grpSpPr>
            <a:xfrm>
              <a:off x="1627481" y="498582"/>
              <a:ext cx="5256096" cy="5815660"/>
              <a:chOff x="1063037" y="9407"/>
              <a:chExt cx="5256096" cy="5815660"/>
            </a:xfrm>
          </p:grpSpPr>
          <p:pic>
            <p:nvPicPr>
              <p:cNvPr id="8397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859"/>
              <a:stretch/>
            </p:blipFill>
            <p:spPr bwMode="auto">
              <a:xfrm>
                <a:off x="1063037" y="9407"/>
                <a:ext cx="5256096"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8397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5198"/>
              <a:stretch/>
            </p:blipFill>
            <p:spPr bwMode="auto">
              <a:xfrm>
                <a:off x="1063037" y="1466850"/>
                <a:ext cx="4952884" cy="43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8397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9364"/>
              <a:stretch/>
            </p:blipFill>
            <p:spPr bwMode="auto">
              <a:xfrm>
                <a:off x="1063037" y="3297767"/>
                <a:ext cx="482588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83976"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7282"/>
              <a:stretch/>
            </p:blipFill>
            <p:spPr bwMode="auto">
              <a:xfrm>
                <a:off x="1063037" y="1816100"/>
                <a:ext cx="4549659"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83977" name="Rectangle 9"/>
              <p:cNvSpPr>
                <a:spLocks/>
              </p:cNvSpPr>
              <p:nvPr/>
            </p:nvSpPr>
            <p:spPr bwMode="auto">
              <a:xfrm>
                <a:off x="5630158" y="3503084"/>
                <a:ext cx="376238" cy="404283"/>
              </a:xfrm>
              <a:prstGeom prst="rect">
                <a:avLst/>
              </a:prstGeom>
              <a:solidFill>
                <a:schemeClr val="bg1"/>
              </a:solidFill>
              <a:ln>
                <a:noFill/>
              </a:ln>
              <a:extLst/>
            </p:spPr>
            <p:txBody>
              <a:bodyPr lIns="0" tIns="0" rIns="0" bIns="0"/>
              <a:lstStyle/>
              <a:p>
                <a:endParaRPr lang="en-US"/>
              </a:p>
            </p:txBody>
          </p:sp>
        </p:grpSp>
      </p:grpSp>
      <p:pic>
        <p:nvPicPr>
          <p:cNvPr id="10" name="Picture 9" descr="Logo-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57" y="4602575"/>
            <a:ext cx="607373" cy="460953"/>
          </a:xfrm>
          <a:prstGeom prst="rect">
            <a:avLst/>
          </a:prstGeom>
        </p:spPr>
      </p:pic>
    </p:spTree>
    <p:extLst>
      <p:ext uri="{BB962C8B-B14F-4D97-AF65-F5344CB8AC3E}">
        <p14:creationId xmlns:p14="http://schemas.microsoft.com/office/powerpoint/2010/main" val="119498049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20" name="Content Placeholder 19"/>
          <p:cNvGraphicFramePr>
            <a:graphicFrameLocks noGrp="1"/>
          </p:cNvGraphicFramePr>
          <p:nvPr>
            <p:ph idx="1"/>
            <p:extLst>
              <p:ext uri="{D42A27DB-BD31-4B8C-83A1-F6EECF244321}">
                <p14:modId xmlns:p14="http://schemas.microsoft.com/office/powerpoint/2010/main" val="2200454164"/>
              </p:ext>
            </p:extLst>
          </p:nvPr>
        </p:nvGraphicFramePr>
        <p:xfrm>
          <a:off x="223838" y="884238"/>
          <a:ext cx="8691562" cy="412591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895350"/>
            <a:ext cx="9144000" cy="304800"/>
          </a:xfrm>
          <a:prstGeom prst="rect">
            <a:avLst/>
          </a:prstGeom>
          <a:gradFill>
            <a:gsLst>
              <a:gs pos="0">
                <a:schemeClr val="tx1">
                  <a:alpha val="53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5" name="Group 4"/>
          <p:cNvGrpSpPr/>
          <p:nvPr/>
        </p:nvGrpSpPr>
        <p:grpSpPr>
          <a:xfrm>
            <a:off x="1066800" y="4594047"/>
            <a:ext cx="6289496" cy="428626"/>
            <a:chOff x="1066800" y="4594046"/>
            <a:chExt cx="6289496" cy="428626"/>
          </a:xfrm>
        </p:grpSpPr>
        <p:sp>
          <p:nvSpPr>
            <p:cNvPr id="13" name="Rectangle 12"/>
            <p:cNvSpPr/>
            <p:nvPr/>
          </p:nvSpPr>
          <p:spPr>
            <a:xfrm>
              <a:off x="5032196"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150 DAYS</a:t>
              </a:r>
              <a:endParaRPr lang="en-GB" sz="1400" dirty="0">
                <a:solidFill>
                  <a:schemeClr val="bg1">
                    <a:lumMod val="50000"/>
                  </a:schemeClr>
                </a:solidFill>
              </a:endParaRPr>
            </a:p>
          </p:txBody>
        </p:sp>
        <p:grpSp>
          <p:nvGrpSpPr>
            <p:cNvPr id="4" name="Group 3"/>
            <p:cNvGrpSpPr/>
            <p:nvPr/>
          </p:nvGrpSpPr>
          <p:grpSpPr>
            <a:xfrm>
              <a:off x="1066800" y="4594046"/>
              <a:ext cx="5140504" cy="428626"/>
              <a:chOff x="1066800" y="4594046"/>
              <a:chExt cx="5140504" cy="428626"/>
            </a:xfrm>
          </p:grpSpPr>
          <p:cxnSp>
            <p:nvCxnSpPr>
              <p:cNvPr id="7" name="Straight Connector 6"/>
              <p:cNvCxnSpPr/>
              <p:nvPr/>
            </p:nvCxnSpPr>
            <p:spPr>
              <a:xfrm>
                <a:off x="1066800" y="4635220"/>
                <a:ext cx="51389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00200"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50 DAYS</a:t>
                </a:r>
                <a:endParaRPr lang="en-GB" sz="1400" dirty="0">
                  <a:solidFill>
                    <a:schemeClr val="bg1">
                      <a:lumMod val="50000"/>
                    </a:schemeClr>
                  </a:solidFill>
                </a:endParaRPr>
              </a:p>
            </p:txBody>
          </p:sp>
          <p:sp>
            <p:nvSpPr>
              <p:cNvPr id="15" name="Rectangle 14"/>
              <p:cNvSpPr/>
              <p:nvPr/>
            </p:nvSpPr>
            <p:spPr>
              <a:xfrm>
                <a:off x="3327970"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100 DAYS</a:t>
                </a:r>
                <a:endParaRPr lang="en-GB" sz="1400" dirty="0">
                  <a:solidFill>
                    <a:schemeClr val="bg1">
                      <a:lumMod val="50000"/>
                    </a:schemeClr>
                  </a:solidFill>
                </a:endParaRPr>
              </a:p>
            </p:txBody>
          </p:sp>
          <p:cxnSp>
            <p:nvCxnSpPr>
              <p:cNvPr id="19" name="Straight Connector 18"/>
              <p:cNvCxnSpPr/>
              <p:nvPr/>
            </p:nvCxnSpPr>
            <p:spPr>
              <a:xfrm>
                <a:off x="277412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798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07304" y="4629150"/>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aphicFrame>
        <p:nvGraphicFramePr>
          <p:cNvPr id="17" name="Content Placeholder 19"/>
          <p:cNvGraphicFramePr>
            <a:graphicFrameLocks/>
          </p:cNvGraphicFramePr>
          <p:nvPr>
            <p:extLst>
              <p:ext uri="{D42A27DB-BD31-4B8C-83A1-F6EECF244321}">
                <p14:modId xmlns:p14="http://schemas.microsoft.com/office/powerpoint/2010/main" val="3821477540"/>
              </p:ext>
            </p:extLst>
          </p:nvPr>
        </p:nvGraphicFramePr>
        <p:xfrm>
          <a:off x="226219" y="-2724912"/>
          <a:ext cx="8691562" cy="4125912"/>
        </p:xfrm>
        <a:graphic>
          <a:graphicData uri="http://schemas.openxmlformats.org/drawingml/2006/chart">
            <c:chart xmlns:c="http://schemas.openxmlformats.org/drawingml/2006/chart" xmlns:r="http://schemas.openxmlformats.org/officeDocument/2006/relationships" r:id="rId4"/>
          </a:graphicData>
        </a:graphic>
      </p:graphicFrame>
      <p:pic>
        <p:nvPicPr>
          <p:cNvPr id="57" name="Top Base Pie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6" name="Group 5"/>
          <p:cNvGrpSpPr/>
          <p:nvPr/>
        </p:nvGrpSpPr>
        <p:grpSpPr>
          <a:xfrm>
            <a:off x="0" y="131279"/>
            <a:ext cx="9144000" cy="753543"/>
            <a:chOff x="0" y="131279"/>
            <a:chExt cx="9144000" cy="753543"/>
          </a:xfrm>
        </p:grpSpPr>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26" name="Bar Grad"/>
            <p:cNvSpPr/>
            <p:nvPr/>
          </p:nvSpPr>
          <p:spPr>
            <a:xfrm>
              <a:off x="0" y="145546"/>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06" y="419100"/>
              <a:ext cx="238125" cy="1905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6786" y="186304"/>
              <a:ext cx="634814" cy="642371"/>
            </a:xfrm>
            <a:prstGeom prst="rect">
              <a:avLst/>
            </a:prstGeom>
          </p:spPr>
        </p:pic>
      </p:grpSp>
      <p:sp>
        <p:nvSpPr>
          <p:cNvPr id="49" name="Source"/>
          <p:cNvSpPr>
            <a:spLocks/>
          </p:cNvSpPr>
          <p:nvPr/>
        </p:nvSpPr>
        <p:spPr bwMode="auto">
          <a:xfrm>
            <a:off x="1066829" y="4804835"/>
            <a:ext cx="5400985"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r>
              <a:rPr lang="en-US" sz="800" dirty="0">
                <a:solidFill>
                  <a:schemeClr val="bg1">
                    <a:lumMod val="50000"/>
                  </a:schemeClr>
                </a:solidFill>
                <a:latin typeface="Arial"/>
                <a:ea typeface="ＭＳ Ｐゴシック" charset="0"/>
                <a:cs typeface="Arial"/>
                <a:sym typeface="Calibri" charset="0"/>
              </a:rPr>
              <a:t>Chan et al. 2010. Proceedings of the National Academy of Sciences.</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34" name="Content Placeholder 19"/>
          <p:cNvGraphicFramePr>
            <a:graphicFrameLocks/>
          </p:cNvGraphicFramePr>
          <p:nvPr>
            <p:extLst>
              <p:ext uri="{D42A27DB-BD31-4B8C-83A1-F6EECF244321}">
                <p14:modId xmlns:p14="http://schemas.microsoft.com/office/powerpoint/2010/main" val="2779042073"/>
              </p:ext>
            </p:extLst>
          </p:nvPr>
        </p:nvGraphicFramePr>
        <p:xfrm>
          <a:off x="223838" y="2173675"/>
          <a:ext cx="8691562" cy="4125912"/>
        </p:xfrm>
        <a:graphic>
          <a:graphicData uri="http://schemas.openxmlformats.org/drawingml/2006/chart">
            <c:chart xmlns:c="http://schemas.openxmlformats.org/drawingml/2006/chart" xmlns:r="http://schemas.openxmlformats.org/officeDocument/2006/relationships" r:id="rId9"/>
          </a:graphicData>
        </a:graphic>
      </p:graphicFrame>
      <p:sp>
        <p:nvSpPr>
          <p:cNvPr id="40" name="Rectangle 39"/>
          <p:cNvSpPr/>
          <p:nvPr/>
        </p:nvSpPr>
        <p:spPr>
          <a:xfrm>
            <a:off x="0" y="898352"/>
            <a:ext cx="9144000" cy="304800"/>
          </a:xfrm>
          <a:prstGeom prst="rect">
            <a:avLst/>
          </a:prstGeom>
          <a:gradFill>
            <a:gsLst>
              <a:gs pos="0">
                <a:schemeClr val="tx1">
                  <a:alpha val="53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aphicFrame>
        <p:nvGraphicFramePr>
          <p:cNvPr id="41" name="Content Placeholder 19"/>
          <p:cNvGraphicFramePr>
            <a:graphicFrameLocks/>
          </p:cNvGraphicFramePr>
          <p:nvPr>
            <p:extLst>
              <p:ext uri="{D42A27DB-BD31-4B8C-83A1-F6EECF244321}">
                <p14:modId xmlns:p14="http://schemas.microsoft.com/office/powerpoint/2010/main" val="503500901"/>
              </p:ext>
            </p:extLst>
          </p:nvPr>
        </p:nvGraphicFramePr>
        <p:xfrm>
          <a:off x="226219" y="-1435475"/>
          <a:ext cx="8691562" cy="4125912"/>
        </p:xfrm>
        <a:graphic>
          <a:graphicData uri="http://schemas.openxmlformats.org/drawingml/2006/chart">
            <c:chart xmlns:c="http://schemas.openxmlformats.org/drawingml/2006/chart" xmlns:r="http://schemas.openxmlformats.org/officeDocument/2006/relationships" r:id="rId10"/>
          </a:graphicData>
        </a:graphic>
      </p:graphicFrame>
      <p:pic>
        <p:nvPicPr>
          <p:cNvPr id="42" name="Top Base Pie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02"/>
            <a:ext cx="9144000" cy="5143500"/>
          </a:xfrm>
          <a:prstGeom prst="rect">
            <a:avLst/>
          </a:prstGeom>
        </p:spPr>
      </p:pic>
      <p:grpSp>
        <p:nvGrpSpPr>
          <p:cNvPr id="43" name="Group 42"/>
          <p:cNvGrpSpPr/>
          <p:nvPr/>
        </p:nvGrpSpPr>
        <p:grpSpPr>
          <a:xfrm>
            <a:off x="0" y="134282"/>
            <a:ext cx="9144000" cy="753543"/>
            <a:chOff x="0" y="131279"/>
            <a:chExt cx="9144000" cy="753543"/>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45" name="Bar Grad"/>
            <p:cNvSpPr/>
            <p:nvPr/>
          </p:nvSpPr>
          <p:spPr>
            <a:xfrm>
              <a:off x="0" y="145546"/>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06" y="419100"/>
              <a:ext cx="238125" cy="190500"/>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6786" y="186304"/>
              <a:ext cx="634814" cy="642371"/>
            </a:xfrm>
            <a:prstGeom prst="rect">
              <a:avLst/>
            </a:prstGeom>
          </p:spPr>
        </p:pic>
      </p:grpSp>
      <p:sp>
        <p:nvSpPr>
          <p:cNvPr id="18" name="Title 17"/>
          <p:cNvSpPr>
            <a:spLocks noGrp="1"/>
          </p:cNvSpPr>
          <p:nvPr>
            <p:ph type="title"/>
          </p:nvPr>
        </p:nvSpPr>
        <p:spPr/>
        <p:txBody>
          <a:bodyPr/>
          <a:lstStyle/>
          <a:p>
            <a:r>
              <a:rPr lang="en-GB" dirty="0" smtClean="0"/>
              <a:t>Early detection is working</a:t>
            </a:r>
            <a:endParaRPr lang="en-GB" dirty="0"/>
          </a:p>
        </p:txBody>
      </p:sp>
      <p:grpSp>
        <p:nvGrpSpPr>
          <p:cNvPr id="9" name="Group 8"/>
          <p:cNvGrpSpPr/>
          <p:nvPr/>
        </p:nvGrpSpPr>
        <p:grpSpPr>
          <a:xfrm>
            <a:off x="1600210" y="1303622"/>
            <a:ext cx="4607103" cy="987185"/>
            <a:chOff x="1600201" y="1303584"/>
            <a:chExt cx="4607103" cy="987185"/>
          </a:xfrm>
        </p:grpSpPr>
        <p:sp>
          <p:nvSpPr>
            <p:cNvPr id="35" name="Rectangle 34"/>
            <p:cNvSpPr/>
            <p:nvPr/>
          </p:nvSpPr>
          <p:spPr>
            <a:xfrm>
              <a:off x="3200400" y="1303584"/>
              <a:ext cx="3006904" cy="987185"/>
            </a:xfrm>
            <a:prstGeom prst="rect">
              <a:avLst/>
            </a:prstGeom>
            <a:gradFill>
              <a:gsLst>
                <a:gs pos="100000">
                  <a:srgbClr val="953735">
                    <a:alpha val="0"/>
                  </a:srgbClr>
                </a:gs>
                <a:gs pos="6500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0" bIns="45720" numCol="1" spcCol="0" rtlCol="0" fromWordArt="0" anchor="ctr" anchorCtr="0" forceAA="0" compatLnSpc="1">
              <a:prstTxWarp prst="textNoShape">
                <a:avLst/>
              </a:prstTxWarp>
              <a:noAutofit/>
            </a:bodyPr>
            <a:lstStyle/>
            <a:p>
              <a:pPr>
                <a:lnSpc>
                  <a:spcPct val="90000"/>
                </a:lnSpc>
              </a:pPr>
              <a:r>
                <a:rPr lang="en-GB" dirty="0"/>
                <a:t>New ideas, policies </a:t>
              </a:r>
              <a:br>
                <a:rPr lang="en-GB" dirty="0"/>
              </a:br>
              <a:r>
                <a:rPr lang="en-GB" dirty="0"/>
                <a:t>and technologies</a:t>
              </a:r>
            </a:p>
          </p:txBody>
        </p:sp>
        <p:sp>
          <p:nvSpPr>
            <p:cNvPr id="36" name="Right Arrow 35"/>
            <p:cNvSpPr/>
            <p:nvPr/>
          </p:nvSpPr>
          <p:spPr>
            <a:xfrm rot="10800000">
              <a:off x="1600201" y="2076281"/>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7" name="Right Arrow 36"/>
            <p:cNvSpPr/>
            <p:nvPr/>
          </p:nvSpPr>
          <p:spPr>
            <a:xfrm rot="10800000">
              <a:off x="1600201" y="1818716"/>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8" name="Right Arrow 37"/>
            <p:cNvSpPr/>
            <p:nvPr/>
          </p:nvSpPr>
          <p:spPr>
            <a:xfrm rot="10800000">
              <a:off x="1600201" y="1561151"/>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9" name="Right Arrow 38"/>
            <p:cNvSpPr/>
            <p:nvPr/>
          </p:nvSpPr>
          <p:spPr>
            <a:xfrm rot="10800000">
              <a:off x="1600201" y="1303586"/>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58" name="Oval 159"/>
          <p:cNvSpPr>
            <a:spLocks noChangeArrowheads="1"/>
          </p:cNvSpPr>
          <p:nvPr/>
        </p:nvSpPr>
        <p:spPr bwMode="auto">
          <a:xfrm>
            <a:off x="6019800" y="2047316"/>
            <a:ext cx="2847174" cy="2734234"/>
          </a:xfrm>
          <a:prstGeom prst="ellipse">
            <a:avLst/>
          </a:prstGeom>
          <a:solidFill>
            <a:srgbClr val="FFFFFF">
              <a:alpha val="1961"/>
            </a:srgbClr>
          </a:solidFill>
          <a:ln w="9525">
            <a:noFill/>
            <a:round/>
            <a:headEnd/>
            <a:tailEnd/>
          </a:ln>
          <a:effectLst>
            <a:glow rad="228600">
              <a:schemeClr val="bg1">
                <a:alpha val="40000"/>
              </a:schemeClr>
            </a:glow>
          </a:effectLst>
        </p:spPr>
        <p:txBody>
          <a:bodyPr wrap="none" anchor="ctr"/>
          <a:lstStyle/>
          <a:p>
            <a:endParaRPr lang="en-US" dirty="0"/>
          </a:p>
        </p:txBody>
      </p:sp>
      <p:grpSp>
        <p:nvGrpSpPr>
          <p:cNvPr id="51" name="Group 50"/>
          <p:cNvGrpSpPr/>
          <p:nvPr/>
        </p:nvGrpSpPr>
        <p:grpSpPr>
          <a:xfrm rot="627375">
            <a:off x="5935879" y="1878229"/>
            <a:ext cx="3022478" cy="3022478"/>
            <a:chOff x="2684931" y="1141881"/>
            <a:chExt cx="3545542" cy="3545542"/>
          </a:xfrm>
          <a:effectLst/>
        </p:grpSpPr>
        <p:sp>
          <p:nvSpPr>
            <p:cNvPr id="52" name="Oval 51"/>
            <p:cNvSpPr/>
            <p:nvPr/>
          </p:nvSpPr>
          <p:spPr>
            <a:xfrm>
              <a:off x="2684931" y="1141881"/>
              <a:ext cx="3545542" cy="3545542"/>
            </a:xfrm>
            <a:prstGeom prst="ellipse">
              <a:avLst/>
            </a:prstGeom>
            <a:solidFill>
              <a:srgbClr val="953735">
                <a:alpha val="8902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3" name="Rectangle 52"/>
            <p:cNvSpPr/>
            <p:nvPr/>
          </p:nvSpPr>
          <p:spPr>
            <a:xfrm>
              <a:off x="2949390" y="1657350"/>
              <a:ext cx="2994210" cy="8917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3000" b="1" dirty="0" smtClean="0">
                  <a:solidFill>
                    <a:schemeClr val="lt1">
                      <a:alpha val="60000"/>
                    </a:schemeClr>
                  </a:solidFill>
                </a:rPr>
                <a:t>Quicker </a:t>
              </a:r>
              <a:br>
                <a:rPr lang="en-GB" sz="3000" b="1" dirty="0" smtClean="0">
                  <a:solidFill>
                    <a:schemeClr val="lt1">
                      <a:alpha val="60000"/>
                    </a:schemeClr>
                  </a:solidFill>
                </a:rPr>
              </a:br>
              <a:r>
                <a:rPr lang="en-GB" sz="3000" b="1" dirty="0" smtClean="0">
                  <a:solidFill>
                    <a:schemeClr val="lt1">
                      <a:alpha val="60000"/>
                    </a:schemeClr>
                  </a:solidFill>
                </a:rPr>
                <a:t>Detection</a:t>
              </a:r>
            </a:p>
          </p:txBody>
        </p:sp>
        <p:sp>
          <p:nvSpPr>
            <p:cNvPr id="54" name="Rectangle 53"/>
            <p:cNvSpPr/>
            <p:nvPr/>
          </p:nvSpPr>
          <p:spPr>
            <a:xfrm>
              <a:off x="2949390" y="2392455"/>
              <a:ext cx="2994210" cy="881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6000" b="1" dirty="0" smtClean="0">
                  <a:solidFill>
                    <a:schemeClr val="bg1">
                      <a:alpha val="40000"/>
                    </a:schemeClr>
                  </a:solidFill>
                </a:rPr>
                <a:t>=</a:t>
              </a:r>
              <a:endParaRPr lang="en-GB" sz="3400" b="1" dirty="0">
                <a:solidFill>
                  <a:schemeClr val="bg1">
                    <a:alpha val="40000"/>
                  </a:schemeClr>
                </a:solidFill>
              </a:endParaRPr>
            </a:p>
          </p:txBody>
        </p:sp>
        <p:sp>
          <p:nvSpPr>
            <p:cNvPr id="55" name="Rectangle 54"/>
            <p:cNvSpPr/>
            <p:nvPr/>
          </p:nvSpPr>
          <p:spPr>
            <a:xfrm>
              <a:off x="2949390" y="3105150"/>
              <a:ext cx="299421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3000" b="1" dirty="0">
                  <a:solidFill>
                    <a:schemeClr val="lt1">
                      <a:alpha val="60000"/>
                    </a:schemeClr>
                  </a:solidFill>
                </a:rPr>
                <a:t>Smaller </a:t>
              </a:r>
              <a:br>
                <a:rPr lang="en-GB" sz="3000" b="1" dirty="0">
                  <a:solidFill>
                    <a:schemeClr val="lt1">
                      <a:alpha val="60000"/>
                    </a:schemeClr>
                  </a:solidFill>
                </a:rPr>
              </a:br>
              <a:r>
                <a:rPr lang="en-GB" sz="3000" b="1" dirty="0">
                  <a:solidFill>
                    <a:schemeClr val="lt1">
                      <a:alpha val="60000"/>
                    </a:schemeClr>
                  </a:solidFill>
                </a:rPr>
                <a:t>Epidemics</a:t>
              </a:r>
            </a:p>
          </p:txBody>
        </p:sp>
        <p:sp>
          <p:nvSpPr>
            <p:cNvPr id="56" name="Oval 55"/>
            <p:cNvSpPr/>
            <p:nvPr/>
          </p:nvSpPr>
          <p:spPr>
            <a:xfrm>
              <a:off x="2846294" y="1303244"/>
              <a:ext cx="3222812" cy="3222812"/>
            </a:xfrm>
            <a:prstGeom prst="ellipse">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Tree>
    <p:extLst>
      <p:ext uri="{BB962C8B-B14F-4D97-AF65-F5344CB8AC3E}">
        <p14:creationId xmlns:p14="http://schemas.microsoft.com/office/powerpoint/2010/main" val="37749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500"/>
                                  </p:stCondLst>
                                  <p:childTnLst>
                                    <p:animMotion origin="layout" path="M 0 0 L 0 0.25 E" pathEditMode="relative" ptsTypes="">
                                      <p:cBhvr>
                                        <p:cTn id="6" dur="2000" fill="hold"/>
                                        <p:tgtEl>
                                          <p:spTgt spid="20"/>
                                        </p:tgtEl>
                                        <p:attrNameLst>
                                          <p:attrName>ppt_x</p:attrName>
                                          <p:attrName>ppt_y</p:attrName>
                                        </p:attrNameLst>
                                      </p:cBhvr>
                                    </p:animMotion>
                                  </p:childTnLst>
                                </p:cTn>
                              </p:par>
                              <p:par>
                                <p:cTn id="7" presetID="42" presetClass="path" presetSubtype="0" accel="50000" decel="50000" fill="hold" grpId="0" nodeType="withEffect">
                                  <p:stCondLst>
                                    <p:cond delay="500"/>
                                  </p:stCondLst>
                                  <p:childTnLst>
                                    <p:animMotion origin="layout" path="M 0 0 L 0 0.25 E" pathEditMode="relative" ptsTypes="">
                                      <p:cBhvr>
                                        <p:cTn id="8" dur="2000" fill="hold"/>
                                        <p:tgtEl>
                                          <p:spTgt spid="17"/>
                                        </p:tgtEl>
                                        <p:attrNameLst>
                                          <p:attrName>ppt_x</p:attrName>
                                          <p:attrName>ppt_y</p:attrName>
                                        </p:attrNameLst>
                                      </p:cBhvr>
                                    </p:animMotion>
                                  </p:childTnLst>
                                </p:cTn>
                              </p:par>
                              <p:par>
                                <p:cTn id="9" presetID="42" presetClass="path" presetSubtype="0" accel="50000" decel="50000" fill="hold" nodeType="withEffect">
                                  <p:stCondLst>
                                    <p:cond delay="500"/>
                                  </p:stCondLst>
                                  <p:childTnLst>
                                    <p:animMotion origin="layout" path="M 0 0 L 0 0.25 E" pathEditMode="relative" ptsTypes="">
                                      <p:cBhvr>
                                        <p:cTn id="10" dur="2000" fill="hold"/>
                                        <p:tgtEl>
                                          <p:spTgt spid="5"/>
                                        </p:tgtEl>
                                        <p:attrNameLst>
                                          <p:attrName>ppt_x</p:attrName>
                                          <p:attrName>ppt_y</p:attrName>
                                        </p:attrNameLst>
                                      </p:cBhvr>
                                    </p:animMotion>
                                  </p:childTnLst>
                                </p:cTn>
                              </p:par>
                              <p:par>
                                <p:cTn id="11" presetID="42" presetClass="path" presetSubtype="0" accel="50000" decel="50000" fill="hold" grpId="0" nodeType="withEffect">
                                  <p:stCondLst>
                                    <p:cond delay="500"/>
                                  </p:stCondLst>
                                  <p:childTnLst>
                                    <p:animMotion origin="layout" path="M 0 0 L 0 0.25 E" pathEditMode="relative" ptsTypes="">
                                      <p:cBhvr>
                                        <p:cTn id="12" dur="2000" fill="hold"/>
                                        <p:tgtEl>
                                          <p:spTgt spid="49"/>
                                        </p:tgtEl>
                                        <p:attrNameLst>
                                          <p:attrName>ppt_x</p:attrName>
                                          <p:attrName>ppt_y</p:attrName>
                                        </p:attrNameLst>
                                      </p:cBhvr>
                                    </p:animMotion>
                                  </p:childTnLst>
                                </p:cTn>
                              </p:par>
                              <p:par>
                                <p:cTn id="13" presetID="10" presetClass="entr" presetSubtype="0" fill="hold" nodeType="with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par>
                                <p:cTn id="16" presetID="63" presetClass="path" presetSubtype="0" decel="50000" fill="hold" nodeType="withEffect">
                                  <p:stCondLst>
                                    <p:cond delay="1500"/>
                                  </p:stCondLst>
                                  <p:childTnLst>
                                    <p:animMotion origin="layout" path="M 0 0 L 0.25 0 E" pathEditMode="relative" ptsTypes="">
                                      <p:cBhvr>
                                        <p:cTn id="17" dur="1000" spd="-100000" fill="hold"/>
                                        <p:tgtEl>
                                          <p:spTgt spid="9"/>
                                        </p:tgtEl>
                                        <p:attrNameLst>
                                          <p:attrName>ppt_x</p:attrName>
                                          <p:attrName>ppt_y</p:attrName>
                                        </p:attrNameLst>
                                      </p:cBhvr>
                                    </p:animMotion>
                                  </p:childTnLst>
                                </p:cTn>
                              </p:par>
                            </p:childTnLst>
                          </p:cTn>
                        </p:par>
                        <p:par>
                          <p:cTn id="18" fill="hold">
                            <p:stCondLst>
                              <p:cond delay="2500"/>
                            </p:stCondLst>
                            <p:childTnLst>
                              <p:par>
                                <p:cTn id="19" presetID="31" presetClass="entr" presetSubtype="0" fill="hold" nodeType="afterEffect">
                                  <p:stCondLst>
                                    <p:cond delay="500"/>
                                  </p:stCondLst>
                                  <p:childTnLst>
                                    <p:set>
                                      <p:cBhvr>
                                        <p:cTn id="20" dur="1" fill="hold">
                                          <p:stCondLst>
                                            <p:cond delay="0"/>
                                          </p:stCondLst>
                                        </p:cTn>
                                        <p:tgtEl>
                                          <p:spTgt spid="51"/>
                                        </p:tgtEl>
                                        <p:attrNameLst>
                                          <p:attrName>style.visibility</p:attrName>
                                        </p:attrNameLst>
                                      </p:cBhvr>
                                      <p:to>
                                        <p:strVal val="visible"/>
                                      </p:to>
                                    </p:set>
                                    <p:anim calcmode="lin" valueType="num">
                                      <p:cBhvr>
                                        <p:cTn id="21" dur="500" fill="hold"/>
                                        <p:tgtEl>
                                          <p:spTgt spid="51"/>
                                        </p:tgtEl>
                                        <p:attrNameLst>
                                          <p:attrName>ppt_w</p:attrName>
                                        </p:attrNameLst>
                                      </p:cBhvr>
                                      <p:tavLst>
                                        <p:tav tm="0">
                                          <p:val>
                                            <p:fltVal val="0"/>
                                          </p:val>
                                        </p:tav>
                                        <p:tav tm="100000">
                                          <p:val>
                                            <p:strVal val="#ppt_w"/>
                                          </p:val>
                                        </p:tav>
                                      </p:tavLst>
                                    </p:anim>
                                    <p:anim calcmode="lin" valueType="num">
                                      <p:cBhvr>
                                        <p:cTn id="22" dur="500" fill="hold"/>
                                        <p:tgtEl>
                                          <p:spTgt spid="51"/>
                                        </p:tgtEl>
                                        <p:attrNameLst>
                                          <p:attrName>ppt_h</p:attrName>
                                        </p:attrNameLst>
                                      </p:cBhvr>
                                      <p:tavLst>
                                        <p:tav tm="0">
                                          <p:val>
                                            <p:fltVal val="0"/>
                                          </p:val>
                                        </p:tav>
                                        <p:tav tm="100000">
                                          <p:val>
                                            <p:strVal val="#ppt_h"/>
                                          </p:val>
                                        </p:tav>
                                      </p:tavLst>
                                    </p:anim>
                                    <p:anim calcmode="lin" valueType="num">
                                      <p:cBhvr>
                                        <p:cTn id="23" dur="500" fill="hold"/>
                                        <p:tgtEl>
                                          <p:spTgt spid="51"/>
                                        </p:tgtEl>
                                        <p:attrNameLst>
                                          <p:attrName>style.rotation</p:attrName>
                                        </p:attrNameLst>
                                      </p:cBhvr>
                                      <p:tavLst>
                                        <p:tav tm="0">
                                          <p:val>
                                            <p:fltVal val="90"/>
                                          </p:val>
                                        </p:tav>
                                        <p:tav tm="100000">
                                          <p:val>
                                            <p:fltVal val="0"/>
                                          </p:val>
                                        </p:tav>
                                      </p:tavLst>
                                    </p:anim>
                                    <p:animEffect transition="in" filter="fade">
                                      <p:cBhvr>
                                        <p:cTn id="24" dur="500"/>
                                        <p:tgtEl>
                                          <p:spTgt spid="51"/>
                                        </p:tgtEl>
                                      </p:cBhvr>
                                    </p:animEffect>
                                  </p:childTnLst>
                                </p:cTn>
                              </p:par>
                            </p:childTnLst>
                          </p:cTn>
                        </p:par>
                        <p:par>
                          <p:cTn id="25" fill="hold">
                            <p:stCondLst>
                              <p:cond delay="3500"/>
                            </p:stCondLst>
                            <p:childTnLst>
                              <p:par>
                                <p:cTn id="26" presetID="1" presetClass="entr" presetSubtype="0" fill="hold" grpId="1"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1" nodeType="withEffect">
                                  <p:stCondLst>
                                    <p:cond delay="0"/>
                                  </p:stCondLst>
                                  <p:childTnLst>
                                    <p:set>
                                      <p:cBhvr>
                                        <p:cTn id="29" dur="1" fill="hold">
                                          <p:stCondLst>
                                            <p:cond delay="0"/>
                                          </p:stCondLst>
                                        </p:cTn>
                                        <p:tgtEl>
                                          <p:spTgt spid="4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childTnLst>
                                </p:cTn>
                              </p:par>
                              <p:par>
                                <p:cTn id="38" presetID="1" presetClass="exit" presetSubtype="0" fill="hold" grpId="2" nodeType="withEffect">
                                  <p:stCondLst>
                                    <p:cond delay="0"/>
                                  </p:stCondLst>
                                  <p:childTnLst>
                                    <p:set>
                                      <p:cBhvr>
                                        <p:cTn id="39" dur="1" fill="hold">
                                          <p:stCondLst>
                                            <p:cond delay="0"/>
                                          </p:stCondLst>
                                        </p:cTn>
                                        <p:tgtEl>
                                          <p:spTgt spid="34"/>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4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4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3"/>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48"/>
                                        </p:tgtEl>
                                        <p:attrNameLst>
                                          <p:attrName>style.visibility</p:attrName>
                                        </p:attrNameLst>
                                      </p:cBhvr>
                                      <p:to>
                                        <p:strVal val="hidden"/>
                                      </p:to>
                                    </p:set>
                                  </p:childTnLst>
                                </p:cTn>
                              </p:par>
                              <p:par>
                                <p:cTn id="50" presetID="55" presetClass="entr" presetSubtype="0" fill="hold" grpId="0" nodeType="withEffect">
                                  <p:stCondLst>
                                    <p:cond delay="0"/>
                                  </p:stCondLst>
                                  <p:iterate type="lt">
                                    <p:tmPct val="0"/>
                                  </p:iterate>
                                  <p:childTnLst>
                                    <p:set>
                                      <p:cBhvr>
                                        <p:cTn id="51" dur="1" fill="hold">
                                          <p:stCondLst>
                                            <p:cond delay="0"/>
                                          </p:stCondLst>
                                        </p:cTn>
                                        <p:tgtEl>
                                          <p:spTgt spid="58"/>
                                        </p:tgtEl>
                                        <p:attrNameLst>
                                          <p:attrName>style.visibility</p:attrName>
                                        </p:attrNameLst>
                                      </p:cBhvr>
                                      <p:to>
                                        <p:strVal val="visible"/>
                                      </p:to>
                                    </p:set>
                                    <p:anim calcmode="lin" valueType="num">
                                      <p:cBhvr>
                                        <p:cTn id="52" dur="1000" fill="hold"/>
                                        <p:tgtEl>
                                          <p:spTgt spid="58"/>
                                        </p:tgtEl>
                                        <p:attrNameLst>
                                          <p:attrName>ppt_w</p:attrName>
                                        </p:attrNameLst>
                                      </p:cBhvr>
                                      <p:tavLst>
                                        <p:tav tm="0">
                                          <p:val>
                                            <p:strVal val="#ppt_w*0.70"/>
                                          </p:val>
                                        </p:tav>
                                        <p:tav tm="100000">
                                          <p:val>
                                            <p:strVal val="#ppt_w"/>
                                          </p:val>
                                        </p:tav>
                                      </p:tavLst>
                                    </p:anim>
                                    <p:anim calcmode="lin" valueType="num">
                                      <p:cBhvr>
                                        <p:cTn id="53" dur="1000" fill="hold"/>
                                        <p:tgtEl>
                                          <p:spTgt spid="58"/>
                                        </p:tgtEl>
                                        <p:attrNameLst>
                                          <p:attrName>ppt_h</p:attrName>
                                        </p:attrNameLst>
                                      </p:cBhvr>
                                      <p:tavLst>
                                        <p:tav tm="0">
                                          <p:val>
                                            <p:strVal val="#ppt_h"/>
                                          </p:val>
                                        </p:tav>
                                        <p:tav tm="100000">
                                          <p:val>
                                            <p:strVal val="#ppt_h"/>
                                          </p:val>
                                        </p:tav>
                                      </p:tavLst>
                                    </p:anim>
                                    <p:animEffect transition="in" filter="fade">
                                      <p:cBhvr>
                                        <p:cTn id="54" dur="1000"/>
                                        <p:tgtEl>
                                          <p:spTgt spid="58"/>
                                        </p:tgtEl>
                                      </p:cBhvr>
                                    </p:animEffect>
                                  </p:childTnLst>
                                </p:cTn>
                              </p:par>
                              <p:par>
                                <p:cTn id="55" presetID="1" presetClass="path" presetSubtype="0" repeatCount="indefinite" fill="hold" grpId="1" nodeType="withEffect">
                                  <p:stCondLst>
                                    <p:cond delay="0"/>
                                  </p:stCondLst>
                                  <p:iterate type="lt">
                                    <p:tmPct val="0"/>
                                  </p:iterate>
                                  <p:childTnLst>
                                    <p:animMotion origin="layout" path="M -4.44444E-6 -0.00972 C 0.00608 -0.00972 0.01129 -0.00324 0.01129 0.0051 C 0.01129 0.0132 0.00608 0.02014 -4.44444E-6 0.02014 C -0.00625 0.02014 -0.01111 0.0132 -0.01111 0.0051 C -0.01111 -0.00324 -0.00625 -0.00972 -4.44444E-6 -0.00972 Z " pathEditMode="relative" rAng="0" ptsTypes="fffff">
                                      <p:cBhvr>
                                        <p:cTn id="56" dur="5000" fill="hold"/>
                                        <p:tgtEl>
                                          <p:spTgt spid="58"/>
                                        </p:tgtEl>
                                        <p:attrNameLst>
                                          <p:attrName>ppt_x</p:attrName>
                                          <p:attrName>ppt_y</p:attrName>
                                        </p:attrNameLst>
                                      </p:cBhvr>
                                      <p:rCtr x="0" y="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17" grpId="0">
        <p:bldAsOne/>
      </p:bldGraphic>
      <p:bldP spid="49" grpId="0"/>
      <p:bldGraphic spid="34" grpId="1">
        <p:bldAsOne/>
      </p:bldGraphic>
      <p:bldGraphic spid="34" grpId="2">
        <p:bldAsOne/>
      </p:bldGraphic>
      <p:bldP spid="40" grpId="0" animBg="1"/>
      <p:bldP spid="40" grpId="1" animBg="1"/>
      <p:bldGraphic spid="41" grpId="1">
        <p:bldAsOne/>
      </p:bldGraphic>
      <p:bldGraphic spid="41" grpId="2">
        <p:bldAsOne/>
      </p:bldGraphic>
      <p:bldP spid="58" grpId="0" animBg="1"/>
      <p:bldP spid="5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20" name="Content Placeholder 19"/>
          <p:cNvGraphicFramePr>
            <a:graphicFrameLocks noGrp="1"/>
          </p:cNvGraphicFramePr>
          <p:nvPr>
            <p:ph idx="1"/>
            <p:extLst>
              <p:ext uri="{D42A27DB-BD31-4B8C-83A1-F6EECF244321}">
                <p14:modId xmlns:p14="http://schemas.microsoft.com/office/powerpoint/2010/main" val="1145614227"/>
              </p:ext>
            </p:extLst>
          </p:nvPr>
        </p:nvGraphicFramePr>
        <p:xfrm>
          <a:off x="223838" y="884238"/>
          <a:ext cx="8691562" cy="412591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895350"/>
            <a:ext cx="9144000" cy="304800"/>
          </a:xfrm>
          <a:prstGeom prst="rect">
            <a:avLst/>
          </a:prstGeom>
          <a:gradFill>
            <a:gsLst>
              <a:gs pos="0">
                <a:schemeClr val="tx1">
                  <a:alpha val="53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nvGrpSpPr>
          <p:cNvPr id="5" name="Group 4"/>
          <p:cNvGrpSpPr/>
          <p:nvPr/>
        </p:nvGrpSpPr>
        <p:grpSpPr>
          <a:xfrm>
            <a:off x="1066800" y="4594047"/>
            <a:ext cx="6289496" cy="428626"/>
            <a:chOff x="1066800" y="4594046"/>
            <a:chExt cx="6289496" cy="428626"/>
          </a:xfrm>
        </p:grpSpPr>
        <p:sp>
          <p:nvSpPr>
            <p:cNvPr id="13" name="Rectangle 12"/>
            <p:cNvSpPr/>
            <p:nvPr/>
          </p:nvSpPr>
          <p:spPr>
            <a:xfrm>
              <a:off x="5032196"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150 DAYS</a:t>
              </a:r>
              <a:endParaRPr lang="en-GB" sz="1400" dirty="0">
                <a:solidFill>
                  <a:schemeClr val="bg1">
                    <a:lumMod val="50000"/>
                  </a:schemeClr>
                </a:solidFill>
              </a:endParaRPr>
            </a:p>
          </p:txBody>
        </p:sp>
        <p:grpSp>
          <p:nvGrpSpPr>
            <p:cNvPr id="4" name="Group 3"/>
            <p:cNvGrpSpPr/>
            <p:nvPr/>
          </p:nvGrpSpPr>
          <p:grpSpPr>
            <a:xfrm>
              <a:off x="1066800" y="4594046"/>
              <a:ext cx="5140504" cy="428626"/>
              <a:chOff x="1066800" y="4594046"/>
              <a:chExt cx="5140504" cy="428626"/>
            </a:xfrm>
          </p:grpSpPr>
          <p:cxnSp>
            <p:nvCxnSpPr>
              <p:cNvPr id="7" name="Straight Connector 6"/>
              <p:cNvCxnSpPr/>
              <p:nvPr/>
            </p:nvCxnSpPr>
            <p:spPr>
              <a:xfrm>
                <a:off x="1066800" y="4635220"/>
                <a:ext cx="513892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00200"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50 DAYS</a:t>
                </a:r>
                <a:endParaRPr lang="en-GB" sz="1400" dirty="0">
                  <a:solidFill>
                    <a:schemeClr val="bg1">
                      <a:lumMod val="50000"/>
                    </a:schemeClr>
                  </a:solidFill>
                </a:endParaRPr>
              </a:p>
            </p:txBody>
          </p:sp>
          <p:sp>
            <p:nvSpPr>
              <p:cNvPr id="15" name="Rectangle 14"/>
              <p:cNvSpPr/>
              <p:nvPr/>
            </p:nvSpPr>
            <p:spPr>
              <a:xfrm>
                <a:off x="3327970" y="4594046"/>
                <a:ext cx="23241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solidFill>
                      <a:schemeClr val="bg1">
                        <a:lumMod val="50000"/>
                      </a:schemeClr>
                    </a:solidFill>
                  </a:rPr>
                  <a:t>100 DAYS</a:t>
                </a:r>
                <a:endParaRPr lang="en-GB" sz="1400" dirty="0">
                  <a:solidFill>
                    <a:schemeClr val="bg1">
                      <a:lumMod val="50000"/>
                    </a:schemeClr>
                  </a:solidFill>
                </a:endParaRPr>
              </a:p>
            </p:txBody>
          </p:sp>
          <p:cxnSp>
            <p:nvCxnSpPr>
              <p:cNvPr id="19" name="Straight Connector 18"/>
              <p:cNvCxnSpPr/>
              <p:nvPr/>
            </p:nvCxnSpPr>
            <p:spPr>
              <a:xfrm>
                <a:off x="277412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7986" y="4639024"/>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207304" y="4629150"/>
                <a:ext cx="0" cy="663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aphicFrame>
        <p:nvGraphicFramePr>
          <p:cNvPr id="17" name="Content Placeholder 19"/>
          <p:cNvGraphicFramePr>
            <a:graphicFrameLocks/>
          </p:cNvGraphicFramePr>
          <p:nvPr>
            <p:extLst>
              <p:ext uri="{D42A27DB-BD31-4B8C-83A1-F6EECF244321}">
                <p14:modId xmlns:p14="http://schemas.microsoft.com/office/powerpoint/2010/main" val="4291975408"/>
              </p:ext>
            </p:extLst>
          </p:nvPr>
        </p:nvGraphicFramePr>
        <p:xfrm>
          <a:off x="226219" y="-2724912"/>
          <a:ext cx="8691562" cy="4125912"/>
        </p:xfrm>
        <a:graphic>
          <a:graphicData uri="http://schemas.openxmlformats.org/drawingml/2006/chart">
            <c:chart xmlns:c="http://schemas.openxmlformats.org/drawingml/2006/chart" xmlns:r="http://schemas.openxmlformats.org/officeDocument/2006/relationships" r:id="rId4"/>
          </a:graphicData>
        </a:graphic>
      </p:graphicFrame>
      <p:pic>
        <p:nvPicPr>
          <p:cNvPr id="57" name="Top Base Pie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6" name="Group 5"/>
          <p:cNvGrpSpPr/>
          <p:nvPr/>
        </p:nvGrpSpPr>
        <p:grpSpPr>
          <a:xfrm>
            <a:off x="0" y="131279"/>
            <a:ext cx="9144000" cy="753543"/>
            <a:chOff x="0" y="131279"/>
            <a:chExt cx="9144000" cy="753543"/>
          </a:xfrm>
        </p:grpSpPr>
        <p:pic>
          <p:nvPicPr>
            <p:cNvPr id="25" name="Picture 24"/>
            <p:cNvPicPr>
              <a:picLocks noChangeAspect="1"/>
            </p:cNvPicPr>
            <p:nvPr/>
          </p:nvPicPr>
          <p:blipFill rotWithShape="1">
            <a:blip r:embed="rId6">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26" name="Bar Grad"/>
            <p:cNvSpPr/>
            <p:nvPr/>
          </p:nvSpPr>
          <p:spPr>
            <a:xfrm>
              <a:off x="0" y="145546"/>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06" y="419100"/>
              <a:ext cx="238125" cy="190500"/>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6786" y="186304"/>
              <a:ext cx="634814" cy="642371"/>
            </a:xfrm>
            <a:prstGeom prst="rect">
              <a:avLst/>
            </a:prstGeom>
          </p:spPr>
        </p:pic>
      </p:grpSp>
      <p:sp>
        <p:nvSpPr>
          <p:cNvPr id="49" name="Source"/>
          <p:cNvSpPr>
            <a:spLocks/>
          </p:cNvSpPr>
          <p:nvPr/>
        </p:nvSpPr>
        <p:spPr bwMode="auto">
          <a:xfrm>
            <a:off x="1066829" y="4804835"/>
            <a:ext cx="5400985"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r>
              <a:rPr lang="en-US" sz="800" dirty="0">
                <a:solidFill>
                  <a:schemeClr val="bg1">
                    <a:lumMod val="50000"/>
                  </a:schemeClr>
                </a:solidFill>
                <a:latin typeface="Arial"/>
                <a:ea typeface="ＭＳ Ｐゴシック" charset="0"/>
                <a:cs typeface="Arial"/>
                <a:sym typeface="Calibri" charset="0"/>
              </a:rPr>
              <a:t>Chan et al. 2010. Proceedings of the National Academy of Sciences.</a:t>
            </a:r>
          </a:p>
        </p:txBody>
      </p: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aphicFrame>
        <p:nvGraphicFramePr>
          <p:cNvPr id="34" name="Content Placeholder 19"/>
          <p:cNvGraphicFramePr>
            <a:graphicFrameLocks/>
          </p:cNvGraphicFramePr>
          <p:nvPr>
            <p:extLst>
              <p:ext uri="{D42A27DB-BD31-4B8C-83A1-F6EECF244321}">
                <p14:modId xmlns:p14="http://schemas.microsoft.com/office/powerpoint/2010/main" val="4256834794"/>
              </p:ext>
            </p:extLst>
          </p:nvPr>
        </p:nvGraphicFramePr>
        <p:xfrm>
          <a:off x="223838" y="2173675"/>
          <a:ext cx="8691562" cy="4125912"/>
        </p:xfrm>
        <a:graphic>
          <a:graphicData uri="http://schemas.openxmlformats.org/drawingml/2006/chart">
            <c:chart xmlns:c="http://schemas.openxmlformats.org/drawingml/2006/chart" xmlns:r="http://schemas.openxmlformats.org/officeDocument/2006/relationships" r:id="rId9"/>
          </a:graphicData>
        </a:graphic>
      </p:graphicFrame>
      <p:sp>
        <p:nvSpPr>
          <p:cNvPr id="40" name="Rectangle 39"/>
          <p:cNvSpPr/>
          <p:nvPr/>
        </p:nvSpPr>
        <p:spPr>
          <a:xfrm>
            <a:off x="0" y="898352"/>
            <a:ext cx="9144000" cy="304800"/>
          </a:xfrm>
          <a:prstGeom prst="rect">
            <a:avLst/>
          </a:prstGeom>
          <a:gradFill>
            <a:gsLst>
              <a:gs pos="0">
                <a:schemeClr val="tx1">
                  <a:alpha val="53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aphicFrame>
        <p:nvGraphicFramePr>
          <p:cNvPr id="41" name="Content Placeholder 19"/>
          <p:cNvGraphicFramePr>
            <a:graphicFrameLocks/>
          </p:cNvGraphicFramePr>
          <p:nvPr>
            <p:extLst>
              <p:ext uri="{D42A27DB-BD31-4B8C-83A1-F6EECF244321}">
                <p14:modId xmlns:p14="http://schemas.microsoft.com/office/powerpoint/2010/main" val="2959881400"/>
              </p:ext>
            </p:extLst>
          </p:nvPr>
        </p:nvGraphicFramePr>
        <p:xfrm>
          <a:off x="226219" y="-1435475"/>
          <a:ext cx="8691562" cy="4125912"/>
        </p:xfrm>
        <a:graphic>
          <a:graphicData uri="http://schemas.openxmlformats.org/drawingml/2006/chart">
            <c:chart xmlns:c="http://schemas.openxmlformats.org/drawingml/2006/chart" xmlns:r="http://schemas.openxmlformats.org/officeDocument/2006/relationships" r:id="rId10"/>
          </a:graphicData>
        </a:graphic>
      </p:graphicFrame>
      <p:pic>
        <p:nvPicPr>
          <p:cNvPr id="42" name="Top Base Pie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02"/>
            <a:ext cx="9144000" cy="5143500"/>
          </a:xfrm>
          <a:prstGeom prst="rect">
            <a:avLst/>
          </a:prstGeom>
        </p:spPr>
      </p:pic>
      <p:grpSp>
        <p:nvGrpSpPr>
          <p:cNvPr id="43" name="Group 42"/>
          <p:cNvGrpSpPr/>
          <p:nvPr/>
        </p:nvGrpSpPr>
        <p:grpSpPr>
          <a:xfrm>
            <a:off x="0" y="134282"/>
            <a:ext cx="9144000" cy="753543"/>
            <a:chOff x="0" y="131279"/>
            <a:chExt cx="9144000" cy="753543"/>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45" name="Bar Grad"/>
            <p:cNvSpPr/>
            <p:nvPr/>
          </p:nvSpPr>
          <p:spPr>
            <a:xfrm>
              <a:off x="0" y="145546"/>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106" y="419100"/>
              <a:ext cx="238125" cy="190500"/>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56786" y="186304"/>
              <a:ext cx="634814" cy="642371"/>
            </a:xfrm>
            <a:prstGeom prst="rect">
              <a:avLst/>
            </a:prstGeom>
          </p:spPr>
        </p:pic>
      </p:grpSp>
      <p:sp>
        <p:nvSpPr>
          <p:cNvPr id="18" name="Title 17"/>
          <p:cNvSpPr>
            <a:spLocks noGrp="1"/>
          </p:cNvSpPr>
          <p:nvPr>
            <p:ph type="title"/>
          </p:nvPr>
        </p:nvSpPr>
        <p:spPr/>
        <p:txBody>
          <a:bodyPr/>
          <a:lstStyle/>
          <a:p>
            <a:r>
              <a:rPr lang="en-GB" dirty="0" smtClean="0"/>
              <a:t>New ideas, policies and technology</a:t>
            </a:r>
            <a:endParaRPr lang="en-GB" dirty="0"/>
          </a:p>
        </p:txBody>
      </p:sp>
      <p:grpSp>
        <p:nvGrpSpPr>
          <p:cNvPr id="9" name="Group 8"/>
          <p:cNvGrpSpPr/>
          <p:nvPr/>
        </p:nvGrpSpPr>
        <p:grpSpPr>
          <a:xfrm>
            <a:off x="1600210" y="1303622"/>
            <a:ext cx="4607103" cy="987185"/>
            <a:chOff x="1600201" y="1303584"/>
            <a:chExt cx="4607103" cy="987185"/>
          </a:xfrm>
        </p:grpSpPr>
        <p:sp>
          <p:nvSpPr>
            <p:cNvPr id="35" name="Rectangle 34"/>
            <p:cNvSpPr/>
            <p:nvPr/>
          </p:nvSpPr>
          <p:spPr>
            <a:xfrm>
              <a:off x="3200400" y="1303584"/>
              <a:ext cx="3006904" cy="987185"/>
            </a:xfrm>
            <a:prstGeom prst="rect">
              <a:avLst/>
            </a:prstGeom>
            <a:gradFill>
              <a:gsLst>
                <a:gs pos="100000">
                  <a:srgbClr val="953735">
                    <a:alpha val="0"/>
                  </a:srgbClr>
                </a:gs>
                <a:gs pos="6500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0" bIns="45720" numCol="1" spcCol="0" rtlCol="0" fromWordArt="0" anchor="ctr" anchorCtr="0" forceAA="0" compatLnSpc="1">
              <a:prstTxWarp prst="textNoShape">
                <a:avLst/>
              </a:prstTxWarp>
              <a:noAutofit/>
            </a:bodyPr>
            <a:lstStyle/>
            <a:p>
              <a:pPr>
                <a:lnSpc>
                  <a:spcPct val="90000"/>
                </a:lnSpc>
              </a:pPr>
              <a:r>
                <a:rPr lang="en-GB" dirty="0"/>
                <a:t>New ideas, policies </a:t>
              </a:r>
              <a:br>
                <a:rPr lang="en-GB" dirty="0"/>
              </a:br>
              <a:r>
                <a:rPr lang="en-GB" dirty="0"/>
                <a:t>and technologies</a:t>
              </a:r>
            </a:p>
          </p:txBody>
        </p:sp>
        <p:sp>
          <p:nvSpPr>
            <p:cNvPr id="36" name="Right Arrow 35"/>
            <p:cNvSpPr/>
            <p:nvPr/>
          </p:nvSpPr>
          <p:spPr>
            <a:xfrm rot="10800000">
              <a:off x="1600201" y="2076281"/>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7" name="Right Arrow 36"/>
            <p:cNvSpPr/>
            <p:nvPr/>
          </p:nvSpPr>
          <p:spPr>
            <a:xfrm rot="10800000">
              <a:off x="1600201" y="1818716"/>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8" name="Right Arrow 37"/>
            <p:cNvSpPr/>
            <p:nvPr/>
          </p:nvSpPr>
          <p:spPr>
            <a:xfrm rot="10800000">
              <a:off x="1600201" y="1561151"/>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9" name="Right Arrow 38"/>
            <p:cNvSpPr/>
            <p:nvPr/>
          </p:nvSpPr>
          <p:spPr>
            <a:xfrm rot="10800000">
              <a:off x="1600201" y="1303586"/>
              <a:ext cx="1600199" cy="214488"/>
            </a:xfrm>
            <a:prstGeom prst="rightArrow">
              <a:avLst>
                <a:gd name="adj1" fmla="val 100000"/>
                <a:gd name="adj2" fmla="val 69803"/>
              </a:avLst>
            </a:prstGeom>
            <a:gradFill>
              <a:gsLst>
                <a:gs pos="100000">
                  <a:schemeClr val="bg1">
                    <a:lumMod val="65000"/>
                    <a:alpha val="60000"/>
                  </a:schemeClr>
                </a:gs>
                <a:gs pos="0">
                  <a:srgbClr val="953735">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grpSp>
        <p:nvGrpSpPr>
          <p:cNvPr id="51" name="Group 50"/>
          <p:cNvGrpSpPr/>
          <p:nvPr/>
        </p:nvGrpSpPr>
        <p:grpSpPr>
          <a:xfrm rot="627375">
            <a:off x="5935878" y="1878229"/>
            <a:ext cx="3022478" cy="3022478"/>
            <a:chOff x="2684929" y="1141879"/>
            <a:chExt cx="3545542" cy="3545542"/>
          </a:xfrm>
          <a:effectLst/>
        </p:grpSpPr>
        <p:sp>
          <p:nvSpPr>
            <p:cNvPr id="52" name="Oval 51"/>
            <p:cNvSpPr/>
            <p:nvPr/>
          </p:nvSpPr>
          <p:spPr>
            <a:xfrm>
              <a:off x="2684929" y="1141879"/>
              <a:ext cx="3545542" cy="3545542"/>
            </a:xfrm>
            <a:prstGeom prst="ellipse">
              <a:avLst/>
            </a:prstGeom>
            <a:solidFill>
              <a:srgbClr val="953735">
                <a:alpha val="4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3" name="Rectangle 52"/>
            <p:cNvSpPr/>
            <p:nvPr/>
          </p:nvSpPr>
          <p:spPr>
            <a:xfrm>
              <a:off x="2949390" y="1657350"/>
              <a:ext cx="2994210" cy="89170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3000" b="1" dirty="0" smtClean="0">
                  <a:solidFill>
                    <a:schemeClr val="lt1">
                      <a:alpha val="60000"/>
                    </a:schemeClr>
                  </a:solidFill>
                </a:rPr>
                <a:t>Quicker </a:t>
              </a:r>
              <a:br>
                <a:rPr lang="en-GB" sz="3000" b="1" dirty="0" smtClean="0">
                  <a:solidFill>
                    <a:schemeClr val="lt1">
                      <a:alpha val="60000"/>
                    </a:schemeClr>
                  </a:solidFill>
                </a:rPr>
              </a:br>
              <a:r>
                <a:rPr lang="en-GB" sz="3000" b="1" dirty="0" smtClean="0">
                  <a:solidFill>
                    <a:schemeClr val="lt1">
                      <a:alpha val="60000"/>
                    </a:schemeClr>
                  </a:solidFill>
                </a:rPr>
                <a:t>Detection</a:t>
              </a:r>
            </a:p>
          </p:txBody>
        </p:sp>
        <p:sp>
          <p:nvSpPr>
            <p:cNvPr id="54" name="Rectangle 53"/>
            <p:cNvSpPr/>
            <p:nvPr/>
          </p:nvSpPr>
          <p:spPr>
            <a:xfrm>
              <a:off x="2949390" y="2392455"/>
              <a:ext cx="2994210" cy="8812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6000" b="1" dirty="0" smtClean="0">
                  <a:solidFill>
                    <a:schemeClr val="bg1">
                      <a:alpha val="40000"/>
                    </a:schemeClr>
                  </a:solidFill>
                </a:rPr>
                <a:t>=</a:t>
              </a:r>
              <a:endParaRPr lang="en-GB" sz="3400" b="1" dirty="0">
                <a:solidFill>
                  <a:schemeClr val="bg1">
                    <a:alpha val="40000"/>
                  </a:schemeClr>
                </a:solidFill>
              </a:endParaRPr>
            </a:p>
          </p:txBody>
        </p:sp>
        <p:sp>
          <p:nvSpPr>
            <p:cNvPr id="55" name="Rectangle 54"/>
            <p:cNvSpPr/>
            <p:nvPr/>
          </p:nvSpPr>
          <p:spPr>
            <a:xfrm>
              <a:off x="2949390" y="3105150"/>
              <a:ext cx="2994210" cy="7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45720" rIns="274320" bIns="45720" numCol="1" spcCol="0" rtlCol="0" fromWordArt="0" anchor="ctr" anchorCtr="0" forceAA="0" compatLnSpc="1">
              <a:prstTxWarp prst="textNoShape">
                <a:avLst/>
              </a:prstTxWarp>
              <a:noAutofit/>
            </a:bodyPr>
            <a:lstStyle/>
            <a:p>
              <a:pPr algn="ctr">
                <a:lnSpc>
                  <a:spcPct val="90000"/>
                </a:lnSpc>
              </a:pPr>
              <a:r>
                <a:rPr lang="en-GB" sz="3000" b="1" dirty="0">
                  <a:solidFill>
                    <a:schemeClr val="lt1">
                      <a:alpha val="60000"/>
                    </a:schemeClr>
                  </a:solidFill>
                </a:rPr>
                <a:t>Smaller </a:t>
              </a:r>
              <a:br>
                <a:rPr lang="en-GB" sz="3000" b="1" dirty="0">
                  <a:solidFill>
                    <a:schemeClr val="lt1">
                      <a:alpha val="60000"/>
                    </a:schemeClr>
                  </a:solidFill>
                </a:rPr>
              </a:br>
              <a:r>
                <a:rPr lang="en-GB" sz="3000" b="1" dirty="0">
                  <a:solidFill>
                    <a:schemeClr val="lt1">
                      <a:alpha val="60000"/>
                    </a:schemeClr>
                  </a:solidFill>
                </a:rPr>
                <a:t>Epidemics</a:t>
              </a:r>
            </a:p>
          </p:txBody>
        </p:sp>
        <p:sp>
          <p:nvSpPr>
            <p:cNvPr id="56" name="Oval 55"/>
            <p:cNvSpPr/>
            <p:nvPr/>
          </p:nvSpPr>
          <p:spPr>
            <a:xfrm>
              <a:off x="2846294" y="1303244"/>
              <a:ext cx="3222812" cy="3222812"/>
            </a:xfrm>
            <a:prstGeom prst="ellipse">
              <a:avLst/>
            </a:prstGeom>
            <a:noFill/>
            <a:ln w="3810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57188"/>
            <a:ext cx="7678270" cy="5758703"/>
          </a:xfrm>
          <a:prstGeom prst="rect">
            <a:avLst/>
          </a:prstGeom>
        </p:spPr>
      </p:pic>
    </p:spTree>
    <p:extLst>
      <p:ext uri="{BB962C8B-B14F-4D97-AF65-F5344CB8AC3E}">
        <p14:creationId xmlns:p14="http://schemas.microsoft.com/office/powerpoint/2010/main" val="424940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strips(upRight)">
                                      <p:cBhvr>
                                        <p:cTn id="7" dur="1000"/>
                                        <p:tgtEl>
                                          <p:spTgt spid="50"/>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Better and Faster Signal?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smtClean="0"/>
              <a:t>Better and Faster </a:t>
            </a:r>
            <a:r>
              <a:rPr lang="en-US" dirty="0" smtClean="0"/>
              <a:t>Signal?</a:t>
            </a:r>
            <a:endParaRPr lang="en-US" dirty="0"/>
          </a:p>
        </p:txBody>
      </p:sp>
      <p:pic>
        <p:nvPicPr>
          <p:cNvPr id="3" name="Picture 2" descr="FLU NEAR YOU solo logo.tiff"/>
          <p:cNvPicPr>
            <a:picLocks noChangeAspect="1"/>
          </p:cNvPicPr>
          <p:nvPr/>
        </p:nvPicPr>
        <p:blipFill>
          <a:blip r:embed="rId2"/>
          <a:stretch>
            <a:fillRect/>
          </a:stretch>
        </p:blipFill>
        <p:spPr>
          <a:xfrm>
            <a:off x="1219200" y="1783601"/>
            <a:ext cx="6553200" cy="22359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ekly survey.jpg"/>
          <p:cNvPicPr>
            <a:picLocks noChangeAspect="1"/>
          </p:cNvPicPr>
          <p:nvPr/>
        </p:nvPicPr>
        <p:blipFill>
          <a:blip r:embed="rId2"/>
          <a:stretch>
            <a:fillRect/>
          </a:stretch>
        </p:blipFill>
        <p:spPr>
          <a:xfrm>
            <a:off x="0" y="303"/>
            <a:ext cx="9144000" cy="5142929"/>
          </a:xfrm>
          <a:prstGeom prst="rect">
            <a:avLst/>
          </a:prstGeom>
        </p:spPr>
      </p:pic>
      <p:pic>
        <p:nvPicPr>
          <p:cNvPr id="3" name="Picture 2" descr="how it works.jpg"/>
          <p:cNvPicPr>
            <a:picLocks noChangeAspect="1"/>
          </p:cNvPicPr>
          <p:nvPr/>
        </p:nvPicPr>
        <p:blipFill rotWithShape="1">
          <a:blip r:embed="rId3"/>
          <a:srcRect l="33425" t="33460" r="46204" b="15834"/>
          <a:stretch/>
        </p:blipFill>
        <p:spPr>
          <a:xfrm>
            <a:off x="2743200" y="1733550"/>
            <a:ext cx="1862666" cy="2607733"/>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229600" y="4812507"/>
            <a:ext cx="609600" cy="273844"/>
          </a:xfrm>
          <a:prstGeom prst="rect">
            <a:avLst/>
          </a:prstGeom>
        </p:spPr>
        <p:txBody>
          <a:bodyPr/>
          <a:lstStyle/>
          <a:p>
            <a:fld id="{4C9DC00C-F6AB-4A4F-B914-D53754B27668}" type="slidenum">
              <a:rPr lang="en-US" smtClean="0"/>
              <a:pPr/>
              <a:t>26</a:t>
            </a:fld>
            <a:endParaRPr lang="en-US"/>
          </a:p>
        </p:txBody>
      </p:sp>
      <p:pic>
        <p:nvPicPr>
          <p:cNvPr id="11" name="Picture 10" descr="weekly spread.jpg"/>
          <p:cNvPicPr>
            <a:picLocks noChangeAspect="1"/>
          </p:cNvPicPr>
          <p:nvPr/>
        </p:nvPicPr>
        <p:blipFill>
          <a:blip r:embed="rId3"/>
          <a:stretch>
            <a:fillRect/>
          </a:stretch>
        </p:blipFill>
        <p:spPr>
          <a:xfrm>
            <a:off x="0" y="303"/>
            <a:ext cx="9144000" cy="5142929"/>
          </a:xfrm>
          <a:prstGeom prst="rect">
            <a:avLst/>
          </a:prstGeom>
        </p:spPr>
      </p:pic>
    </p:spTree>
    <p:extLst>
      <p:ext uri="{BB962C8B-B14F-4D97-AF65-F5344CB8AC3E}">
        <p14:creationId xmlns:p14="http://schemas.microsoft.com/office/powerpoint/2010/main" val="246223277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17350" y="622298"/>
            <a:ext cx="4817533" cy="7487220"/>
            <a:chOff x="2658534" y="310022"/>
            <a:chExt cx="4817533" cy="10401072"/>
          </a:xfrm>
        </p:grpSpPr>
        <p:pic>
          <p:nvPicPr>
            <p:cNvPr id="3" name="Picture 2" descr="FNYAppRegStats2.png"/>
            <p:cNvPicPr>
              <a:picLocks noChangeAspect="1"/>
            </p:cNvPicPr>
            <p:nvPr/>
          </p:nvPicPr>
          <p:blipFill>
            <a:blip r:embed="rId3"/>
            <a:stretch>
              <a:fillRect/>
            </a:stretch>
          </p:blipFill>
          <p:spPr>
            <a:xfrm>
              <a:off x="2658534" y="310022"/>
              <a:ext cx="4817533" cy="10401072"/>
            </a:xfrm>
            <a:prstGeom prst="rect">
              <a:avLst/>
            </a:prstGeom>
          </p:spPr>
        </p:pic>
        <p:pic>
          <p:nvPicPr>
            <p:cNvPr id="4" name="Picture 3" descr="VaccineFinder_FNYAPP.png"/>
            <p:cNvPicPr>
              <a:picLocks noChangeAspect="1"/>
            </p:cNvPicPr>
            <p:nvPr/>
          </p:nvPicPr>
          <p:blipFill>
            <a:blip r:embed="rId4"/>
            <a:stretch>
              <a:fillRect/>
            </a:stretch>
          </p:blipFill>
          <p:spPr>
            <a:xfrm>
              <a:off x="3344336" y="1984399"/>
              <a:ext cx="3513664" cy="6236754"/>
            </a:xfrm>
            <a:prstGeom prst="rect">
              <a:avLst/>
            </a:prstGeom>
          </p:spPr>
        </p:pic>
      </p:grpSp>
      <p:sp>
        <p:nvSpPr>
          <p:cNvPr id="6" name="Title 1"/>
          <p:cNvSpPr>
            <a:spLocks noGrp="1"/>
          </p:cNvSpPr>
          <p:nvPr>
            <p:ph type="title"/>
          </p:nvPr>
        </p:nvSpPr>
        <p:spPr/>
        <p:txBody>
          <a:bodyPr/>
          <a:lstStyle/>
          <a:p>
            <a:r>
              <a:rPr lang="en-US" dirty="0" smtClean="0"/>
              <a:t>Vaccine information</a:t>
            </a:r>
            <a:endParaRPr lang="en-US" dirty="0"/>
          </a:p>
        </p:txBody>
      </p:sp>
    </p:spTree>
    <p:extLst>
      <p:ext uri="{BB962C8B-B14F-4D97-AF65-F5344CB8AC3E}">
        <p14:creationId xmlns:p14="http://schemas.microsoft.com/office/powerpoint/2010/main" val="120177053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1183946066"/>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7590"/>
            <a:ext cx="607373" cy="460952"/>
          </a:xfrm>
          <a:prstGeom prst="rect">
            <a:avLst/>
          </a:prstGeom>
        </p:spPr>
      </p:pic>
    </p:spTree>
    <p:extLst>
      <p:ext uri="{BB962C8B-B14F-4D97-AF65-F5344CB8AC3E}">
        <p14:creationId xmlns:p14="http://schemas.microsoft.com/office/powerpoint/2010/main" val="731760619"/>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Stock_000004171593Medium.jpg"/>
          <p:cNvPicPr>
            <a:picLocks noChangeAspect="1"/>
          </p:cNvPicPr>
          <p:nvPr/>
        </p:nvPicPr>
        <p:blipFill rotWithShape="1">
          <a:blip r:embed="rId3">
            <a:extLst>
              <a:ext uri="{28A0092B-C50C-407E-A947-70E740481C1C}">
                <a14:useLocalDpi xmlns:a14="http://schemas.microsoft.com/office/drawing/2010/main" val="0"/>
              </a:ext>
            </a:extLst>
          </a:blip>
          <a:srcRect l="35632" r="10633"/>
          <a:stretch/>
        </p:blipFill>
        <p:spPr>
          <a:xfrm>
            <a:off x="5695034" y="1013326"/>
            <a:ext cx="1527100" cy="2287370"/>
          </a:xfrm>
          <a:prstGeom prst="rect">
            <a:avLst/>
          </a:prstGeom>
          <a:ln>
            <a:solidFill>
              <a:srgbClr val="000000"/>
            </a:solidFill>
          </a:ln>
        </p:spPr>
      </p:pic>
      <p:pic>
        <p:nvPicPr>
          <p:cNvPr id="6" name="Picture 5" descr="iStock_000003889840Small.jpg"/>
          <p:cNvPicPr>
            <a:picLocks noChangeAspect="1"/>
          </p:cNvPicPr>
          <p:nvPr/>
        </p:nvPicPr>
        <p:blipFill rotWithShape="1">
          <a:blip r:embed="rId4">
            <a:extLst>
              <a:ext uri="{28A0092B-C50C-407E-A947-70E740481C1C}">
                <a14:useLocalDpi xmlns:a14="http://schemas.microsoft.com/office/drawing/2010/main" val="0"/>
              </a:ext>
            </a:extLst>
          </a:blip>
          <a:srcRect l="2790" r="1265"/>
          <a:stretch/>
        </p:blipFill>
        <p:spPr>
          <a:xfrm>
            <a:off x="3732340" y="1013343"/>
            <a:ext cx="1954061" cy="2288519"/>
          </a:xfrm>
          <a:prstGeom prst="rect">
            <a:avLst/>
          </a:prstGeom>
          <a:ln>
            <a:solidFill>
              <a:srgbClr val="000000"/>
            </a:solidFill>
          </a:ln>
        </p:spPr>
      </p:pic>
      <p:pic>
        <p:nvPicPr>
          <p:cNvPr id="5" name="Picture 4" descr="42-25364112.jpg"/>
          <p:cNvPicPr>
            <a:picLocks noChangeAspect="1"/>
          </p:cNvPicPr>
          <p:nvPr/>
        </p:nvPicPr>
        <p:blipFill rotWithShape="1">
          <a:blip r:embed="rId5">
            <a:extLst>
              <a:ext uri="{28A0092B-C50C-407E-A947-70E740481C1C}">
                <a14:useLocalDpi xmlns:a14="http://schemas.microsoft.com/office/drawing/2010/main" val="0"/>
              </a:ext>
            </a:extLst>
          </a:blip>
          <a:srcRect l="37158" t="-282" r="2781" b="282"/>
          <a:stretch/>
        </p:blipFill>
        <p:spPr>
          <a:xfrm>
            <a:off x="1257817" y="1013343"/>
            <a:ext cx="2458515" cy="2288141"/>
          </a:xfrm>
          <a:prstGeom prst="rect">
            <a:avLst/>
          </a:prstGeom>
          <a:ln>
            <a:solidFill>
              <a:srgbClr val="000000"/>
            </a:solidFill>
          </a:ln>
        </p:spPr>
      </p:pic>
      <p:sp>
        <p:nvSpPr>
          <p:cNvPr id="2" name="Title 1"/>
          <p:cNvSpPr>
            <a:spLocks noGrp="1"/>
          </p:cNvSpPr>
          <p:nvPr>
            <p:ph type="title" idx="4294967295"/>
          </p:nvPr>
        </p:nvSpPr>
        <p:spPr>
          <a:xfrm>
            <a:off x="584259" y="231074"/>
            <a:ext cx="8712165" cy="501573"/>
          </a:xfrm>
          <a:prstGeom prst="rect">
            <a:avLst/>
          </a:prstGeom>
        </p:spPr>
        <p:txBody>
          <a:bodyPr anchor="ctr">
            <a:noAutofit/>
          </a:bodyPr>
          <a:lstStyle/>
          <a:p>
            <a:r>
              <a:rPr lang="en-US" dirty="0" smtClean="0">
                <a:solidFill>
                  <a:schemeClr val="tx2">
                    <a:lumMod val="75000"/>
                  </a:schemeClr>
                </a:solidFill>
                <a:effectLst/>
              </a:rPr>
              <a:t>Why new diseases emerge</a:t>
            </a:r>
            <a:endParaRPr lang="en-US" dirty="0">
              <a:solidFill>
                <a:schemeClr val="tx2">
                  <a:lumMod val="75000"/>
                </a:schemeClr>
              </a:solidFill>
              <a:effectLst/>
            </a:endParaRPr>
          </a:p>
        </p:txBody>
      </p:sp>
      <p:sp>
        <p:nvSpPr>
          <p:cNvPr id="3" name="Content Placeholder 2"/>
          <p:cNvSpPr>
            <a:spLocks noGrp="1"/>
          </p:cNvSpPr>
          <p:nvPr>
            <p:ph idx="4294967295"/>
          </p:nvPr>
        </p:nvSpPr>
        <p:spPr>
          <a:xfrm>
            <a:off x="381000" y="3486738"/>
            <a:ext cx="8712164" cy="1523412"/>
          </a:xfrm>
          <a:prstGeom prst="rect">
            <a:avLst/>
          </a:prstGeom>
        </p:spPr>
        <p:txBody>
          <a:bodyPr anchor="t">
            <a:noAutofit/>
          </a:bodyPr>
          <a:lstStyle/>
          <a:p>
            <a:pPr marL="0" indent="0">
              <a:buNone/>
            </a:pPr>
            <a:r>
              <a:rPr lang="en-US" sz="3200" dirty="0" smtClean="0">
                <a:solidFill>
                  <a:srgbClr val="FFFFFF"/>
                </a:solidFill>
                <a:effectLst>
                  <a:glow rad="101600">
                    <a:schemeClr val="tx1">
                      <a:alpha val="10000"/>
                    </a:schemeClr>
                  </a:glow>
                </a:effectLst>
                <a:latin typeface="+mj-lt"/>
              </a:rPr>
              <a:t>Increased number of new animal viruses jumping to humans</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0166" r="21349" b="4123"/>
          <a:stretch/>
        </p:blipFill>
        <p:spPr>
          <a:xfrm>
            <a:off x="17280" y="1013343"/>
            <a:ext cx="1240530" cy="2288519"/>
          </a:xfrm>
          <a:prstGeom prst="rect">
            <a:avLst/>
          </a:prstGeom>
          <a:ln>
            <a:solidFill>
              <a:srgbClr val="000000"/>
            </a:solidFill>
          </a:ln>
        </p:spPr>
      </p:pic>
      <p:pic>
        <p:nvPicPr>
          <p:cNvPr id="12" name="Picture 11" descr="Logo-White.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457" y="4602575"/>
            <a:ext cx="607373" cy="460953"/>
          </a:xfrm>
          <a:prstGeom prst="rect">
            <a:avLst/>
          </a:prstGeom>
        </p:spPr>
      </p:pic>
      <p:pic>
        <p:nvPicPr>
          <p:cNvPr id="14" name="Picture 13" descr="42-22056756.jpg"/>
          <p:cNvPicPr>
            <a:picLocks noChangeAspect="1"/>
          </p:cNvPicPr>
          <p:nvPr/>
        </p:nvPicPr>
        <p:blipFill rotWithShape="1">
          <a:blip r:embed="rId8">
            <a:extLst>
              <a:ext uri="{28A0092B-C50C-407E-A947-70E740481C1C}">
                <a14:useLocalDpi xmlns:a14="http://schemas.microsoft.com/office/drawing/2010/main" val="0"/>
              </a:ext>
            </a:extLst>
          </a:blip>
          <a:srcRect l="5796" r="705"/>
          <a:stretch/>
        </p:blipFill>
        <p:spPr>
          <a:xfrm>
            <a:off x="7239930" y="1013327"/>
            <a:ext cx="1904070" cy="2291043"/>
          </a:xfrm>
          <a:prstGeom prst="rect">
            <a:avLst/>
          </a:prstGeom>
          <a:ln>
            <a:solidFill>
              <a:srgbClr val="000000"/>
            </a:solidFill>
          </a:ln>
        </p:spPr>
      </p:pic>
    </p:spTree>
    <p:extLst>
      <p:ext uri="{BB962C8B-B14F-4D97-AF65-F5344CB8AC3E}">
        <p14:creationId xmlns:p14="http://schemas.microsoft.com/office/powerpoint/2010/main" val="4085797612"/>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2626267499"/>
      </p:ext>
    </p:extLst>
  </p:cSld>
  <p:clrMapOvr>
    <a:masterClrMapping/>
  </p:clrMapOvr>
  <mc:AlternateContent xmlns:mc="http://schemas.openxmlformats.org/markup-compatibility/2006" xmlns:p14="http://schemas.microsoft.com/office/powerpoint/2010/main">
    <mc:Choice Requires="p14">
      <p:transition p14:dur="400" advClick="0" advTm="600">
        <p:fade/>
      </p:transition>
    </mc:Choice>
    <mc:Fallback xmlns="" xmlns:mv="urn:schemas-microsoft-com:mac:vml">
      <p:transition advClick="0" advTm="600">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3983669145"/>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781823918"/>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4069072891"/>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2175919727"/>
      </p:ext>
    </p:extLst>
  </p:cSld>
  <p:clrMapOvr>
    <a:masterClrMapping/>
  </p:clrMapOvr>
  <mc:AlternateContent xmlns:mc="http://schemas.openxmlformats.org/markup-compatibility/2006" xmlns:p14="http://schemas.microsoft.com/office/powerpoint/2010/main">
    <mc:Choice Requires="p14">
      <p:transition p14:dur="400" advClick="0" advTm="600">
        <p:fade/>
      </p:transition>
    </mc:Choice>
    <mc:Fallback xmlns="" xmlns:mv="urn:schemas-microsoft-com:mac:vml">
      <p:transition advClick="0" advTm="60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2088881092"/>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2470918289"/>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776374834"/>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165176623"/>
      </p:ext>
    </p:extLst>
  </p:cSld>
  <p:clrMapOvr>
    <a:masterClrMapping/>
  </p:clrMapOvr>
  <mc:AlternateContent xmlns:mc="http://schemas.openxmlformats.org/markup-compatibility/2006" xmlns:p14="http://schemas.microsoft.com/office/powerpoint/2010/main">
    <mc:Choice Requires="p14">
      <p:transition p14:dur="400" advClick="0" advTm="500">
        <p:fade/>
      </p:transition>
    </mc:Choice>
    <mc:Fallback xmlns="" xmlns:mv="urn:schemas-microsoft-com:mac:vml">
      <p:transition advClick="0" advTm="50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57" y="4602577"/>
            <a:ext cx="607373" cy="460952"/>
          </a:xfrm>
          <a:prstGeom prst="rect">
            <a:avLst/>
          </a:prstGeom>
        </p:spPr>
      </p:pic>
    </p:spTree>
    <p:extLst>
      <p:ext uri="{BB962C8B-B14F-4D97-AF65-F5344CB8AC3E}">
        <p14:creationId xmlns:p14="http://schemas.microsoft.com/office/powerpoint/2010/main" val="81148468"/>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mv="urn:schemas-microsoft-com:mac:vml">
      <p:transition>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 y="0"/>
            <a:ext cx="9143999" cy="514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3" name="Picture 2" descr="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57" y="4602575"/>
            <a:ext cx="607373" cy="460953"/>
          </a:xfrm>
          <a:prstGeom prst="rect">
            <a:avLst/>
          </a:prstGeom>
        </p:spPr>
      </p:pic>
    </p:spTree>
    <p:extLst>
      <p:ext uri="{BB962C8B-B14F-4D97-AF65-F5344CB8AC3E}">
        <p14:creationId xmlns:p14="http://schemas.microsoft.com/office/powerpoint/2010/main" val="1783166423"/>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64121"/>
          <a:stretch/>
        </p:blipFill>
        <p:spPr>
          <a:xfrm>
            <a:off x="0" y="131279"/>
            <a:ext cx="9144000" cy="753543"/>
          </a:xfrm>
          <a:prstGeom prst="rect">
            <a:avLst/>
          </a:prstGeom>
          <a:effectLst>
            <a:outerShdw blurRad="304800" dist="203200" dir="5400000" algn="t" rotWithShape="0">
              <a:prstClr val="black">
                <a:alpha val="60000"/>
              </a:prstClr>
            </a:outerShdw>
          </a:effectLst>
        </p:spPr>
      </p:pic>
      <p:sp>
        <p:nvSpPr>
          <p:cNvPr id="5" name="Bar Grad"/>
          <p:cNvSpPr/>
          <p:nvPr/>
        </p:nvSpPr>
        <p:spPr>
          <a:xfrm>
            <a:off x="0" y="145547"/>
            <a:ext cx="9144000" cy="739275"/>
          </a:xfrm>
          <a:prstGeom prst="rect">
            <a:avLst/>
          </a:prstGeom>
          <a:gradFill>
            <a:gsLst>
              <a:gs pos="0">
                <a:schemeClr val="bg2"/>
              </a:gs>
              <a:gs pos="100000">
                <a:schemeClr val="bg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137" y="400050"/>
            <a:ext cx="238125" cy="1905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6786" y="100601"/>
            <a:ext cx="634814" cy="642371"/>
          </a:xfrm>
          <a:prstGeom prst="rect">
            <a:avLst/>
          </a:prstGeom>
        </p:spPr>
      </p:pic>
      <p:sp>
        <p:nvSpPr>
          <p:cNvPr id="4" name="Title 3"/>
          <p:cNvSpPr>
            <a:spLocks noGrp="1"/>
          </p:cNvSpPr>
          <p:nvPr>
            <p:ph type="title"/>
          </p:nvPr>
        </p:nvSpPr>
        <p:spPr>
          <a:xfrm>
            <a:off x="381000" y="65609"/>
            <a:ext cx="7669338" cy="753543"/>
          </a:xfrm>
        </p:spPr>
        <p:txBody>
          <a:bodyPr/>
          <a:lstStyle/>
          <a:p>
            <a:r>
              <a:rPr lang="en-GB" dirty="0" smtClean="0"/>
              <a:t>Hotspots for pandemic threats</a:t>
            </a:r>
            <a:endParaRPr lang="en-GB" dirty="0"/>
          </a:p>
        </p:txBody>
      </p:sp>
      <p:pic>
        <p:nvPicPr>
          <p:cNvPr id="11" name="Picture 10" descr="Figure 1 Final Hi Res.pdf"/>
          <p:cNvPicPr>
            <a:picLocks noChangeAspect="1"/>
          </p:cNvPicPr>
          <p:nvPr/>
        </p:nvPicPr>
        <p:blipFill rotWithShape="1">
          <a:blip r:embed="rId5">
            <a:extLst>
              <a:ext uri="{28A0092B-C50C-407E-A947-70E740481C1C}">
                <a14:useLocalDpi xmlns:a14="http://schemas.microsoft.com/office/drawing/2010/main" val="0"/>
              </a:ext>
            </a:extLst>
          </a:blip>
          <a:srcRect l="11054" r="10068"/>
          <a:stretch/>
        </p:blipFill>
        <p:spPr>
          <a:xfrm>
            <a:off x="-38005" y="742950"/>
            <a:ext cx="9201055" cy="4972050"/>
          </a:xfrm>
          <a:prstGeom prst="rect">
            <a:avLst/>
          </a:prstGeom>
        </p:spPr>
      </p:pic>
    </p:spTree>
    <p:extLst>
      <p:ext uri="{BB962C8B-B14F-4D97-AF65-F5344CB8AC3E}">
        <p14:creationId xmlns:p14="http://schemas.microsoft.com/office/powerpoint/2010/main" val="1942784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Map-02"/>
          <p:cNvPicPr>
            <a:picLocks noChangeAspect="1"/>
          </p:cNvPicPr>
          <p:nvPr/>
        </p:nvPicPr>
        <p:blipFill rotWithShape="1">
          <a:blip r:embed="rId3" cstate="print">
            <a:extLst>
              <a:ext uri="{28A0092B-C50C-407E-A947-70E740481C1C}">
                <a14:useLocalDpi xmlns:a14="http://schemas.microsoft.com/office/drawing/2010/main"/>
              </a:ext>
            </a:extLst>
          </a:blip>
          <a:srcRect l="8117" r="14511"/>
          <a:stretch/>
        </p:blipFill>
        <p:spPr>
          <a:xfrm>
            <a:off x="1" y="6350"/>
            <a:ext cx="9144000" cy="5137150"/>
          </a:xfrm>
          <a:prstGeom prst="rect">
            <a:avLst/>
          </a:prstGeom>
          <a:effectLst/>
        </p:spPr>
      </p:pic>
      <p:sp>
        <p:nvSpPr>
          <p:cNvPr id="256" name="Bar Grad"/>
          <p:cNvSpPr/>
          <p:nvPr/>
        </p:nvSpPr>
        <p:spPr>
          <a:xfrm>
            <a:off x="0" y="-82984"/>
            <a:ext cx="9144000" cy="489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defTabSz="457200" eaLnBrk="1" fontAlgn="auto" hangingPunct="1">
              <a:spcBef>
                <a:spcPts val="0"/>
              </a:spcBef>
              <a:spcAft>
                <a:spcPts val="0"/>
              </a:spcAft>
            </a:pPr>
            <a:endParaRPr lang="en-GB" sz="2900" dirty="0">
              <a:solidFill>
                <a:prstClr val="white"/>
              </a:solidFill>
              <a:latin typeface="Arial"/>
              <a:cs typeface="Arial"/>
            </a:endParaRPr>
          </a:p>
        </p:txBody>
      </p:sp>
      <p:sp>
        <p:nvSpPr>
          <p:cNvPr id="9" name="Rectangle 8"/>
          <p:cNvSpPr/>
          <p:nvPr/>
        </p:nvSpPr>
        <p:spPr>
          <a:xfrm>
            <a:off x="1363" y="-2809"/>
            <a:ext cx="9144000" cy="5146309"/>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latin typeface="Calibri"/>
            </a:endParaRPr>
          </a:p>
        </p:txBody>
      </p:sp>
    </p:spTree>
    <p:extLst>
      <p:ext uri="{BB962C8B-B14F-4D97-AF65-F5344CB8AC3E}">
        <p14:creationId xmlns:p14="http://schemas.microsoft.com/office/powerpoint/2010/main" val="1621295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heckerboard(down)">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775-1.JPG"/>
          <p:cNvPicPr>
            <a:picLocks noChangeAspect="1"/>
          </p:cNvPicPr>
          <p:nvPr/>
        </p:nvPicPr>
        <p:blipFill rotWithShape="1">
          <a:blip r:embed="rId2" cstate="print">
            <a:extLst>
              <a:ext uri="{28A0092B-C50C-407E-A947-70E740481C1C}">
                <a14:useLocalDpi xmlns:a14="http://schemas.microsoft.com/office/drawing/2010/main" val="0"/>
              </a:ext>
            </a:extLst>
          </a:blip>
          <a:srcRect t="-243" b="243"/>
          <a:stretch/>
        </p:blipFill>
        <p:spPr>
          <a:xfrm>
            <a:off x="-3175" y="-491066"/>
            <a:ext cx="9144000" cy="6096000"/>
          </a:xfrm>
          <a:prstGeom prst="rect">
            <a:avLst/>
          </a:prstGeom>
        </p:spPr>
      </p:pic>
    </p:spTree>
    <p:extLst>
      <p:ext uri="{BB962C8B-B14F-4D97-AF65-F5344CB8AC3E}">
        <p14:creationId xmlns:p14="http://schemas.microsoft.com/office/powerpoint/2010/main" val="744386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DD_PP Invite(print).pdf"/>
          <p:cNvPicPr>
            <a:picLocks noChangeAspect="1"/>
          </p:cNvPicPr>
          <p:nvPr/>
        </p:nvPicPr>
        <p:blipFill rotWithShape="1">
          <a:blip r:embed="rId2">
            <a:extLst>
              <a:ext uri="{28A0092B-C50C-407E-A947-70E740481C1C}">
                <a14:useLocalDpi xmlns:a14="http://schemas.microsoft.com/office/drawing/2010/main" val="0"/>
              </a:ext>
            </a:extLst>
          </a:blip>
          <a:srcRect b="51276"/>
          <a:stretch/>
        </p:blipFill>
        <p:spPr>
          <a:xfrm>
            <a:off x="1600200" y="-18835"/>
            <a:ext cx="6019800" cy="4248149"/>
          </a:xfrm>
          <a:prstGeom prst="rect">
            <a:avLst/>
          </a:prstGeom>
        </p:spPr>
      </p:pic>
      <p:pic>
        <p:nvPicPr>
          <p:cNvPr id="3" name="Picture 2" descr="DDD_PP Invite(print).pdf"/>
          <p:cNvPicPr>
            <a:picLocks noChangeAspect="1"/>
          </p:cNvPicPr>
          <p:nvPr/>
        </p:nvPicPr>
        <p:blipFill rotWithShape="1">
          <a:blip r:embed="rId2">
            <a:extLst>
              <a:ext uri="{28A0092B-C50C-407E-A947-70E740481C1C}">
                <a14:useLocalDpi xmlns:a14="http://schemas.microsoft.com/office/drawing/2010/main" val="0"/>
              </a:ext>
            </a:extLst>
          </a:blip>
          <a:srcRect t="89095"/>
          <a:stretch/>
        </p:blipFill>
        <p:spPr>
          <a:xfrm>
            <a:off x="1600200" y="4229314"/>
            <a:ext cx="6019800" cy="929003"/>
          </a:xfrm>
          <a:prstGeom prst="rect">
            <a:avLst/>
          </a:prstGeom>
        </p:spPr>
      </p:pic>
    </p:spTree>
    <p:extLst>
      <p:ext uri="{BB962C8B-B14F-4D97-AF65-F5344CB8AC3E}">
        <p14:creationId xmlns:p14="http://schemas.microsoft.com/office/powerpoint/2010/main" val="36393493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creen Shot 2012-10-15 at 2.07.51 PM.png"/>
          <p:cNvPicPr>
            <a:picLocks noChangeAspect="1"/>
          </p:cNvPicPr>
          <p:nvPr/>
        </p:nvPicPr>
        <p:blipFill>
          <a:blip r:embed="rId3">
            <a:extLst>
              <a:ext uri="{28A0092B-C50C-407E-A947-70E740481C1C}">
                <a14:useLocalDpi xmlns:a14="http://schemas.microsoft.com/office/drawing/2010/main" val="0"/>
              </a:ext>
            </a:extLst>
          </a:blip>
          <a:srcRect l="3108" r="3654" b="43181"/>
          <a:stretch>
            <a:fillRect/>
          </a:stretch>
        </p:blipFill>
        <p:spPr bwMode="auto">
          <a:xfrm>
            <a:off x="8925" y="614921"/>
            <a:ext cx="9143203" cy="3828717"/>
          </a:xfrm>
          <a:prstGeom prst="rect">
            <a:avLst/>
          </a:prstGeom>
          <a:noFill/>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574914" y="-19050"/>
            <a:ext cx="2089434" cy="584776"/>
          </a:xfrm>
          <a:prstGeom prst="rect">
            <a:avLst/>
          </a:prstGeom>
        </p:spPr>
        <p:txBody>
          <a:bodyPr wrap="none">
            <a:spAutoFit/>
          </a:bodyPr>
          <a:lstStyle/>
          <a:p>
            <a:pPr algn="ctr"/>
            <a:r>
              <a:rPr lang="en-US" sz="3200" b="1" dirty="0" smtClean="0">
                <a:solidFill>
                  <a:schemeClr val="bg1"/>
                </a:solidFill>
              </a:rPr>
              <a:t>Thank you!</a:t>
            </a:r>
            <a:endParaRPr lang="en-US" sz="3200" b="1" dirty="0">
              <a:solidFill>
                <a:schemeClr val="bg1"/>
              </a:solidFill>
            </a:endParaRPr>
          </a:p>
        </p:txBody>
      </p:sp>
      <p:sp>
        <p:nvSpPr>
          <p:cNvPr id="4" name="Rectangle 3"/>
          <p:cNvSpPr/>
          <p:nvPr/>
        </p:nvSpPr>
        <p:spPr>
          <a:xfrm>
            <a:off x="2656258" y="4476780"/>
            <a:ext cx="3810058" cy="461665"/>
          </a:xfrm>
          <a:prstGeom prst="rect">
            <a:avLst/>
          </a:prstGeom>
        </p:spPr>
        <p:txBody>
          <a:bodyPr wrap="none">
            <a:spAutoFit/>
          </a:bodyPr>
          <a:lstStyle/>
          <a:p>
            <a:pPr algn="ctr"/>
            <a:r>
              <a:rPr lang="en-US" sz="2400" dirty="0" err="1" smtClean="0">
                <a:solidFill>
                  <a:schemeClr val="bg1"/>
                </a:solidFill>
              </a:rPr>
              <a:t>mark@skollglobalthreats.org</a:t>
            </a:r>
            <a:endParaRPr lang="en-US" sz="2400" dirty="0">
              <a:solidFill>
                <a:schemeClr val="bg1"/>
              </a:solidFill>
            </a:endParaRPr>
          </a:p>
        </p:txBody>
      </p:sp>
    </p:spTree>
    <p:extLst>
      <p:ext uri="{BB962C8B-B14F-4D97-AF65-F5344CB8AC3E}">
        <p14:creationId xmlns:p14="http://schemas.microsoft.com/office/powerpoint/2010/main" val="2650541178"/>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pic>
        <p:nvPicPr>
          <p:cNvPr id="25" name="Fl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344" y="4212468"/>
            <a:ext cx="759619" cy="759619"/>
          </a:xfrm>
          <a:prstGeom prst="rect">
            <a:avLst/>
          </a:prstGeom>
        </p:spPr>
      </p:pic>
      <p:grpSp>
        <p:nvGrpSpPr>
          <p:cNvPr id="20" name="Group 19"/>
          <p:cNvGrpSpPr/>
          <p:nvPr/>
        </p:nvGrpSpPr>
        <p:grpSpPr>
          <a:xfrm>
            <a:off x="685800" y="1304925"/>
            <a:ext cx="3924300" cy="428626"/>
            <a:chOff x="685800" y="1304924"/>
            <a:chExt cx="3924300" cy="428626"/>
          </a:xfrm>
        </p:grpSpPr>
        <p:sp>
          <p:nvSpPr>
            <p:cNvPr id="17" name="Rectangle 16"/>
            <p:cNvSpPr/>
            <p:nvPr/>
          </p:nvSpPr>
          <p:spPr>
            <a:xfrm>
              <a:off x="685800" y="13049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t>Routine disease reporting</a:t>
              </a:r>
              <a:endParaRPr lang="en-GB" sz="1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27" y="1417818"/>
              <a:ext cx="278395" cy="222716"/>
            </a:xfrm>
            <a:prstGeom prst="rect">
              <a:avLst/>
            </a:prstGeom>
            <a:effectLst>
              <a:outerShdw blurRad="50800" dist="38100" dir="2700000" algn="tl" rotWithShape="0">
                <a:prstClr val="black">
                  <a:alpha val="40000"/>
                </a:prstClr>
              </a:outerShdw>
            </a:effectLst>
          </p:spPr>
        </p:pic>
      </p:grpSp>
      <p:sp>
        <p:nvSpPr>
          <p:cNvPr id="22" name="Freeform 2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gradFill flip="none" rotWithShape="1">
            <a:gsLst>
              <a:gs pos="21000">
                <a:schemeClr val="accent2">
                  <a:lumMod val="75000"/>
                </a:schemeClr>
              </a:gs>
              <a:gs pos="60000">
                <a:schemeClr val="bg2">
                  <a:alpha val="80000"/>
                </a:schemeClr>
              </a:gs>
              <a:gs pos="48000">
                <a:schemeClr val="bg2">
                  <a:alpha val="80000"/>
                </a:schemeClr>
              </a:gs>
              <a:gs pos="100000">
                <a:srgbClr val="343434">
                  <a:alpha val="20000"/>
                </a:srgbClr>
              </a:gs>
            </a:gsLst>
            <a:lin ang="1800000" scaled="0"/>
            <a:tileRect/>
          </a:gra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4">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spTree>
    <p:extLst>
      <p:ext uri="{BB962C8B-B14F-4D97-AF65-F5344CB8AC3E}">
        <p14:creationId xmlns:p14="http://schemas.microsoft.com/office/powerpoint/2010/main" val="15034030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childTnLst>
                                </p:cTn>
                              </p:par>
                              <p:par>
                                <p:cTn id="12" presetID="0" presetClass="path" presetSubtype="0" fill="hold" nodeType="withEffect">
                                  <p:stCondLst>
                                    <p:cond delay="100"/>
                                  </p:stCondLst>
                                  <p:childTnLst>
                                    <p:animMotion origin="layout" path="M 0.0092 -0.0037 C 0.02413 -0.03084 0.0658 -0.05982 0.09878 -0.16652 C 0.13732 -0.24854 0.16232 -0.59297 0.20712 -0.64447 C 0.25191 -0.69566 0.28941 -0.55967 0.30798 -0.45545 C 0.32656 -0.35122 0.35364 -0.17176 0.41111 -0.10423 C 0.46666 -0.04225 0.45486 -0.05582 0.5243 -0.02313 C 0.58281 -0.00617 0.71284 -0.00617 0.7625 -0.00185 " pathEditMode="relative" rAng="0" ptsTypes="afssffa">
                                      <p:cBhvr>
                                        <p:cTn id="13" dur="4000" fill="hold"/>
                                        <p:tgtEl>
                                          <p:spTgt spid="25"/>
                                        </p:tgtEl>
                                        <p:attrNameLst>
                                          <p:attrName>ppt_x</p:attrName>
                                          <p:attrName>ppt_y</p:attrName>
                                        </p:attrNameLst>
                                      </p:cBhvr>
                                      <p:rCtr x="37656" y="-34505"/>
                                    </p:animMotion>
                                  </p:childTnLst>
                                </p:cTn>
                              </p:par>
                              <p:par>
                                <p:cTn id="14" presetID="18" presetClass="entr" presetSubtype="3"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trips(upRight)">
                                      <p:cBhvr>
                                        <p:cTn id="16" dur="2750"/>
                                        <p:tgtEl>
                                          <p:spTgt spid="22"/>
                                        </p:tgtEl>
                                      </p:cBhvr>
                                    </p:animEffect>
                                  </p:childTnLst>
                                </p:cTn>
                              </p:par>
                              <p:par>
                                <p:cTn id="17" presetID="10" presetClass="exit" presetSubtype="0" fill="hold" nodeType="withEffect">
                                  <p:stCondLst>
                                    <p:cond delay="1500"/>
                                  </p:stCondLst>
                                  <p:childTnLst>
                                    <p:animEffect transition="out" filter="fade">
                                      <p:cBhvr>
                                        <p:cTn id="18" dur="1250"/>
                                        <p:tgtEl>
                                          <p:spTgt spid="25"/>
                                        </p:tgtEl>
                                      </p:cBhvr>
                                    </p:animEffect>
                                    <p:set>
                                      <p:cBhvr>
                                        <p:cTn id="19" dur="1" fill="hold">
                                          <p:stCondLst>
                                            <p:cond delay="1249"/>
                                          </p:stCondLst>
                                        </p:cTn>
                                        <p:tgtEl>
                                          <p:spTgt spid="25"/>
                                        </p:tgtEl>
                                        <p:attrNameLst>
                                          <p:attrName>style.visibility</p:attrName>
                                        </p:attrNameLst>
                                      </p:cBhvr>
                                      <p:to>
                                        <p:strVal val="hidden"/>
                                      </p:to>
                                    </p:set>
                                  </p:childTnLst>
                                </p:cTn>
                              </p:par>
                              <p:par>
                                <p:cTn id="20" presetID="10" presetClass="entr" presetSubtype="0" fill="hold" nodeType="withEffect">
                                  <p:stCondLst>
                                    <p:cond delay="65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childTnLst>
                                </p:cTn>
                              </p:par>
                              <p:par>
                                <p:cTn id="23" presetID="35" presetClass="path" presetSubtype="0" decel="25000" fill="hold" nodeType="withEffect">
                                  <p:stCondLst>
                                    <p:cond delay="650"/>
                                  </p:stCondLst>
                                  <p:childTnLst>
                                    <p:animMotion origin="layout" path="M 0 0 L -0.25 0 E" pathEditMode="relative" ptsTypes="">
                                      <p:cBhvr>
                                        <p:cTn id="24" dur="1000" spd="-100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pic>
        <p:nvPicPr>
          <p:cNvPr id="25" name="Fl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344" y="4212468"/>
            <a:ext cx="759619" cy="759619"/>
          </a:xfrm>
          <a:prstGeom prst="rect">
            <a:avLst/>
          </a:prstGeom>
        </p:spPr>
      </p:pic>
      <p:grpSp>
        <p:nvGrpSpPr>
          <p:cNvPr id="20" name="Group 19"/>
          <p:cNvGrpSpPr/>
          <p:nvPr/>
        </p:nvGrpSpPr>
        <p:grpSpPr>
          <a:xfrm>
            <a:off x="685800" y="1304925"/>
            <a:ext cx="3924300" cy="428626"/>
            <a:chOff x="685800" y="1304924"/>
            <a:chExt cx="3924300" cy="428626"/>
          </a:xfrm>
        </p:grpSpPr>
        <p:sp>
          <p:nvSpPr>
            <p:cNvPr id="17" name="Rectangle 16"/>
            <p:cNvSpPr/>
            <p:nvPr/>
          </p:nvSpPr>
          <p:spPr>
            <a:xfrm>
              <a:off x="685800" y="13049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Routine disease reporting</a:t>
              </a:r>
              <a:endParaRPr lang="en-GB" sz="1600" dirty="0">
                <a:solidFill>
                  <a:schemeClr val="lt1">
                    <a:alpha val="3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27" y="1417818"/>
              <a:ext cx="278395" cy="222716"/>
            </a:xfrm>
            <a:prstGeom prst="rect">
              <a:avLst/>
            </a:prstGeom>
            <a:effectLst>
              <a:outerShdw blurRad="50800" dist="38100" dir="2700000" algn="tl" rotWithShape="0">
                <a:prstClr val="black">
                  <a:alpha val="40000"/>
                </a:prstClr>
              </a:outerShdw>
            </a:effectLst>
          </p:spPr>
        </p:pic>
      </p:grpSp>
      <p:grpSp>
        <p:nvGrpSpPr>
          <p:cNvPr id="3" name="Group 2"/>
          <p:cNvGrpSpPr/>
          <p:nvPr/>
        </p:nvGrpSpPr>
        <p:grpSpPr>
          <a:xfrm>
            <a:off x="685800" y="1838325"/>
            <a:ext cx="3924302" cy="428626"/>
            <a:chOff x="685800" y="1838324"/>
            <a:chExt cx="3924302" cy="428626"/>
          </a:xfrm>
        </p:grpSpPr>
        <p:sp>
          <p:nvSpPr>
            <p:cNvPr id="41" name="Rectangle 40"/>
            <p:cNvSpPr/>
            <p:nvPr/>
          </p:nvSpPr>
          <p:spPr>
            <a:xfrm>
              <a:off x="685800" y="1838324"/>
              <a:ext cx="3924302"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t>Astute clinician reports</a:t>
              </a:r>
              <a:endParaRPr lang="en-GB" sz="1600" dirty="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283" y="1951218"/>
              <a:ext cx="278395" cy="222716"/>
            </a:xfrm>
            <a:prstGeom prst="rect">
              <a:avLst/>
            </a:prstGeom>
            <a:effectLst>
              <a:outerShdw blurRad="50800" dist="38100" dir="2700000" algn="tl" rotWithShape="0">
                <a:prstClr val="black">
                  <a:alpha val="40000"/>
                </a:prstClr>
              </a:outerShdw>
            </a:effectLst>
          </p:spPr>
        </p:pic>
      </p:grpSp>
      <p:sp>
        <p:nvSpPr>
          <p:cNvPr id="26" name="Chart-0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hart-02"/>
          <p:cNvSpPr/>
          <p:nvPr/>
        </p:nvSpPr>
        <p:spPr>
          <a:xfrm>
            <a:off x="2696413" y="1732156"/>
            <a:ext cx="6599987" cy="28779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gradFill flip="none" rotWithShape="1">
            <a:gsLst>
              <a:gs pos="21000">
                <a:schemeClr val="accent2">
                  <a:lumMod val="75000"/>
                </a:schemeClr>
              </a:gs>
              <a:gs pos="60000">
                <a:schemeClr val="bg2">
                  <a:alpha val="80000"/>
                </a:schemeClr>
              </a:gs>
              <a:gs pos="48000">
                <a:schemeClr val="bg2">
                  <a:alpha val="80000"/>
                </a:schemeClr>
              </a:gs>
              <a:gs pos="100000">
                <a:srgbClr val="343434">
                  <a:alpha val="20000"/>
                </a:srgbClr>
              </a:gs>
            </a:gsLst>
            <a:lin ang="1800000" scaled="0"/>
            <a:tileRect/>
          </a:gra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5">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spTree>
    <p:extLst>
      <p:ext uri="{BB962C8B-B14F-4D97-AF65-F5344CB8AC3E}">
        <p14:creationId xmlns:p14="http://schemas.microsoft.com/office/powerpoint/2010/main" val="154729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0" presetClass="path" presetSubtype="0" fill="hold" nodeType="withEffect">
                                  <p:stCondLst>
                                    <p:cond delay="100"/>
                                  </p:stCondLst>
                                  <p:childTnLst>
                                    <p:animMotion origin="layout" path="M 0.0092 -0.0037 C 0.02413 -0.03084 0.06667 -0.07711 0.09878 -0.16656 C 0.13733 -0.24861 0.15677 -0.4892 0.20156 -0.54071 C 0.24635 -0.59192 0.2941 -0.48087 0.31267 -0.37693 C 0.33125 -0.27298 0.36094 -0.1752 0.4184 -0.10765 C 0.47396 -0.04565 0.45486 -0.05583 0.5243 -0.02313 C 0.58281 -0.00617 0.71285 -0.00617 0.7625 -0.00185 " pathEditMode="relative" rAng="0" ptsTypes="afssffa">
                                      <p:cBhvr>
                                        <p:cTn id="9" dur="4000" fill="hold"/>
                                        <p:tgtEl>
                                          <p:spTgt spid="25"/>
                                        </p:tgtEl>
                                        <p:attrNameLst>
                                          <p:attrName>ppt_x</p:attrName>
                                          <p:attrName>ppt_y</p:attrName>
                                        </p:attrNameLst>
                                      </p:cBhvr>
                                      <p:rCtr x="37656" y="-29334"/>
                                    </p:animMotion>
                                  </p:childTnLst>
                                </p:cTn>
                              </p:par>
                              <p:par>
                                <p:cTn id="10" presetID="18" presetClass="entr" presetSubtype="3"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upRight)">
                                      <p:cBhvr>
                                        <p:cTn id="12" dur="2750"/>
                                        <p:tgtEl>
                                          <p:spTgt spid="22"/>
                                        </p:tgtEl>
                                      </p:cBhvr>
                                    </p:animEffect>
                                  </p:childTnLst>
                                </p:cTn>
                              </p:par>
                              <p:par>
                                <p:cTn id="13" presetID="10" presetClass="exit" presetSubtype="0" fill="hold" nodeType="withEffect">
                                  <p:stCondLst>
                                    <p:cond delay="1500"/>
                                  </p:stCondLst>
                                  <p:childTnLst>
                                    <p:animEffect transition="out" filter="fade">
                                      <p:cBhvr>
                                        <p:cTn id="14" dur="1250"/>
                                        <p:tgtEl>
                                          <p:spTgt spid="25"/>
                                        </p:tgtEl>
                                      </p:cBhvr>
                                    </p:animEffect>
                                    <p:set>
                                      <p:cBhvr>
                                        <p:cTn id="15" dur="1" fill="hold">
                                          <p:stCondLst>
                                            <p:cond delay="1249"/>
                                          </p:stCondLst>
                                        </p:cTn>
                                        <p:tgtEl>
                                          <p:spTgt spid="25"/>
                                        </p:tgtEl>
                                        <p:attrNameLst>
                                          <p:attrName>style.visibility</p:attrName>
                                        </p:attrNameLst>
                                      </p:cBhvr>
                                      <p:to>
                                        <p:strVal val="hidden"/>
                                      </p:to>
                                    </p:set>
                                  </p:childTnLst>
                                </p:cTn>
                              </p:par>
                              <p:par>
                                <p:cTn id="16" presetID="10" presetClass="entr" presetSubtype="0" fill="hold" nodeType="withEffect">
                                  <p:stCondLst>
                                    <p:cond delay="5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par>
                                <p:cTn id="19" presetID="35" presetClass="path" presetSubtype="0" decel="25000" fill="hold" nodeType="withEffect">
                                  <p:stCondLst>
                                    <p:cond delay="500"/>
                                  </p:stCondLst>
                                  <p:childTnLst>
                                    <p:animMotion origin="layout" path="M 0 0 L -0.25 0 E" pathEditMode="relative" ptsTypes="">
                                      <p:cBhvr>
                                        <p:cTn id="20" dur="1000" spd="-100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pic>
        <p:nvPicPr>
          <p:cNvPr id="25" name="Fl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344" y="4212468"/>
            <a:ext cx="759619" cy="759619"/>
          </a:xfrm>
          <a:prstGeom prst="rect">
            <a:avLst/>
          </a:prstGeom>
        </p:spPr>
      </p:pic>
      <p:grpSp>
        <p:nvGrpSpPr>
          <p:cNvPr id="20" name="Group 19"/>
          <p:cNvGrpSpPr/>
          <p:nvPr/>
        </p:nvGrpSpPr>
        <p:grpSpPr>
          <a:xfrm>
            <a:off x="685800" y="1304925"/>
            <a:ext cx="3924300" cy="428626"/>
            <a:chOff x="685800" y="1304924"/>
            <a:chExt cx="3924300" cy="428626"/>
          </a:xfrm>
        </p:grpSpPr>
        <p:sp>
          <p:nvSpPr>
            <p:cNvPr id="17" name="Rectangle 16"/>
            <p:cNvSpPr/>
            <p:nvPr/>
          </p:nvSpPr>
          <p:spPr>
            <a:xfrm>
              <a:off x="685800" y="13049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Routine disease reporting</a:t>
              </a:r>
              <a:endParaRPr lang="en-GB" sz="1600" dirty="0">
                <a:solidFill>
                  <a:schemeClr val="lt1">
                    <a:alpha val="3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27" y="1417818"/>
              <a:ext cx="278395" cy="222716"/>
            </a:xfrm>
            <a:prstGeom prst="rect">
              <a:avLst/>
            </a:prstGeom>
            <a:effectLst>
              <a:outerShdw blurRad="50800" dist="38100" dir="2700000" algn="tl" rotWithShape="0">
                <a:prstClr val="black">
                  <a:alpha val="40000"/>
                </a:prstClr>
              </a:outerShdw>
            </a:effectLst>
          </p:spPr>
        </p:pic>
      </p:grpSp>
      <p:grpSp>
        <p:nvGrpSpPr>
          <p:cNvPr id="3" name="Group 2"/>
          <p:cNvGrpSpPr/>
          <p:nvPr/>
        </p:nvGrpSpPr>
        <p:grpSpPr>
          <a:xfrm>
            <a:off x="685800" y="1838325"/>
            <a:ext cx="3924302" cy="428626"/>
            <a:chOff x="685800" y="1838324"/>
            <a:chExt cx="3924302" cy="428626"/>
          </a:xfrm>
        </p:grpSpPr>
        <p:sp>
          <p:nvSpPr>
            <p:cNvPr id="41" name="Rectangle 40"/>
            <p:cNvSpPr/>
            <p:nvPr/>
          </p:nvSpPr>
          <p:spPr>
            <a:xfrm>
              <a:off x="685800" y="1838324"/>
              <a:ext cx="3924302"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Astute clinician reports</a:t>
              </a:r>
              <a:endParaRPr lang="en-GB" sz="1600" dirty="0">
                <a:solidFill>
                  <a:schemeClr val="lt1">
                    <a:alpha val="30000"/>
                  </a:schemeClr>
                </a:solidFil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283" y="1951218"/>
              <a:ext cx="278395" cy="222716"/>
            </a:xfrm>
            <a:prstGeom prst="rect">
              <a:avLst/>
            </a:prstGeom>
            <a:effectLst>
              <a:outerShdw blurRad="50800" dist="38100" dir="2700000" algn="tl" rotWithShape="0">
                <a:prstClr val="black">
                  <a:alpha val="40000"/>
                </a:prstClr>
              </a:outerShdw>
            </a:effectLst>
          </p:spPr>
        </p:pic>
      </p:grpSp>
      <p:grpSp>
        <p:nvGrpSpPr>
          <p:cNvPr id="5" name="Group 4"/>
          <p:cNvGrpSpPr/>
          <p:nvPr/>
        </p:nvGrpSpPr>
        <p:grpSpPr>
          <a:xfrm>
            <a:off x="685800" y="2371725"/>
            <a:ext cx="3924300" cy="428626"/>
            <a:chOff x="685800" y="2371724"/>
            <a:chExt cx="3924300" cy="428626"/>
          </a:xfrm>
        </p:grpSpPr>
        <p:sp>
          <p:nvSpPr>
            <p:cNvPr id="44" name="Rectangle 43"/>
            <p:cNvSpPr/>
            <p:nvPr/>
          </p:nvSpPr>
          <p:spPr>
            <a:xfrm>
              <a:off x="685800" y="23717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t>Sentinel networks</a:t>
              </a:r>
              <a:endParaRPr lang="en-GB" sz="1600" dirty="0"/>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005" y="2484618"/>
              <a:ext cx="278395" cy="222716"/>
            </a:xfrm>
            <a:prstGeom prst="rect">
              <a:avLst/>
            </a:prstGeom>
            <a:effectLst>
              <a:outerShdw blurRad="50800" dist="38100" dir="2700000" algn="tl" rotWithShape="0">
                <a:prstClr val="black">
                  <a:alpha val="40000"/>
                </a:prstClr>
              </a:outerShdw>
            </a:effectLst>
          </p:spPr>
        </p:pic>
      </p:grpSp>
      <p:sp>
        <p:nvSpPr>
          <p:cNvPr id="26" name="Chart-0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hart-02"/>
          <p:cNvSpPr/>
          <p:nvPr/>
        </p:nvSpPr>
        <p:spPr>
          <a:xfrm>
            <a:off x="2696413" y="1732156"/>
            <a:ext cx="6599987" cy="28779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hart-03"/>
          <p:cNvSpPr/>
          <p:nvPr/>
        </p:nvSpPr>
        <p:spPr>
          <a:xfrm>
            <a:off x="2696413" y="2256144"/>
            <a:ext cx="6599987" cy="235395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851373 h 2851373"/>
              <a:gd name="connsiteX1" fmla="*/ 1190625 w 7994360"/>
              <a:gd name="connsiteY1" fmla="*/ 1670273 h 2851373"/>
              <a:gd name="connsiteX2" fmla="*/ 2346212 w 7994360"/>
              <a:gd name="connsiteY2" fmla="*/ 99 h 2851373"/>
              <a:gd name="connsiteX3" fmla="*/ 3824119 w 7994360"/>
              <a:gd name="connsiteY3" fmla="*/ 1594839 h 2851373"/>
              <a:gd name="connsiteX4" fmla="*/ 5419725 w 7994360"/>
              <a:gd name="connsiteY4" fmla="*/ 2584673 h 2851373"/>
              <a:gd name="connsiteX5" fmla="*/ 6775115 w 7994360"/>
              <a:gd name="connsiteY5" fmla="*/ 2741535 h 2851373"/>
              <a:gd name="connsiteX6" fmla="*/ 7994360 w 7994360"/>
              <a:gd name="connsiteY6" fmla="*/ 2844359 h 2851373"/>
              <a:gd name="connsiteX0" fmla="*/ 0 w 7994360"/>
              <a:gd name="connsiteY0" fmla="*/ 2851368 h 2851368"/>
              <a:gd name="connsiteX1" fmla="*/ 1190625 w 7994360"/>
              <a:gd name="connsiteY1" fmla="*/ 1670268 h 2851368"/>
              <a:gd name="connsiteX2" fmla="*/ 2346212 w 7994360"/>
              <a:gd name="connsiteY2" fmla="*/ 94 h 2851368"/>
              <a:gd name="connsiteX3" fmla="*/ 3824119 w 7994360"/>
              <a:gd name="connsiteY3" fmla="*/ 1594834 h 2851368"/>
              <a:gd name="connsiteX4" fmla="*/ 5419725 w 7994360"/>
              <a:gd name="connsiteY4" fmla="*/ 2584668 h 2851368"/>
              <a:gd name="connsiteX5" fmla="*/ 6775115 w 7994360"/>
              <a:gd name="connsiteY5" fmla="*/ 2741530 h 2851368"/>
              <a:gd name="connsiteX6" fmla="*/ 7994360 w 7994360"/>
              <a:gd name="connsiteY6" fmla="*/ 2844354 h 2851368"/>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851274">
                <a:moveTo>
                  <a:pt x="0" y="2851274"/>
                </a:moveTo>
                <a:cubicBezTo>
                  <a:pt x="356394" y="2640930"/>
                  <a:pt x="799590" y="2145386"/>
                  <a:pt x="1190625" y="1670174"/>
                </a:cubicBezTo>
                <a:cubicBezTo>
                  <a:pt x="1581660" y="1194962"/>
                  <a:pt x="1913519" y="4276"/>
                  <a:pt x="2346212" y="0"/>
                </a:cubicBezTo>
                <a:cubicBezTo>
                  <a:pt x="2915797" y="20615"/>
                  <a:pt x="3361646" y="1027085"/>
                  <a:pt x="3786784" y="1644518"/>
                </a:cubicBezTo>
                <a:cubicBezTo>
                  <a:pt x="4286593" y="2224618"/>
                  <a:pt x="4921670" y="2401754"/>
                  <a:pt x="5419725" y="2584574"/>
                </a:cubicBezTo>
                <a:cubicBezTo>
                  <a:pt x="5917780" y="2767394"/>
                  <a:pt x="6448090" y="2698573"/>
                  <a:pt x="6775115" y="2741436"/>
                </a:cubicBezTo>
                <a:cubicBezTo>
                  <a:pt x="7241725" y="2751634"/>
                  <a:pt x="7587945" y="2809985"/>
                  <a:pt x="7994360" y="2844260"/>
                </a:cubicBezTo>
              </a:path>
            </a:pathLst>
          </a:custGeom>
          <a:gradFill flip="none" rotWithShape="1">
            <a:gsLst>
              <a:gs pos="21000">
                <a:schemeClr val="accent2">
                  <a:lumMod val="75000"/>
                </a:schemeClr>
              </a:gs>
              <a:gs pos="60000">
                <a:schemeClr val="bg2">
                  <a:alpha val="80000"/>
                </a:schemeClr>
              </a:gs>
              <a:gs pos="48000">
                <a:schemeClr val="bg2">
                  <a:alpha val="80000"/>
                </a:schemeClr>
              </a:gs>
              <a:gs pos="100000">
                <a:srgbClr val="343434">
                  <a:alpha val="20000"/>
                </a:srgbClr>
              </a:gs>
            </a:gsLst>
            <a:lin ang="1800000" scaled="0"/>
            <a:tileRect/>
          </a:gra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5">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spTree>
    <p:extLst>
      <p:ext uri="{BB962C8B-B14F-4D97-AF65-F5344CB8AC3E}">
        <p14:creationId xmlns:p14="http://schemas.microsoft.com/office/powerpoint/2010/main" val="101757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0" presetClass="path" presetSubtype="0" fill="hold" nodeType="withEffect">
                                  <p:stCondLst>
                                    <p:cond delay="100"/>
                                  </p:stCondLst>
                                  <p:childTnLst>
                                    <p:animMotion origin="layout" path="M 0.0092 -0.0037 C 0.02413 -0.03084 0.06736 -0.09346 0.09878 -0.16656 C 0.13733 -0.24861 0.16215 -0.40685 0.19809 -0.44293 C 0.23403 -0.47902 0.29253 -0.34084 0.31944 -0.24522 C 0.35208 -0.15731 0.37778 -0.12338 0.41719 -0.08544 C 0.48351 -0.04565 0.45486 -0.05583 0.5243 -0.02313 C 0.58281 -0.00617 0.71285 -0.00617 0.7625 -0.00185 " pathEditMode="relative" rAng="0" ptsTypes="afsfffa">
                                      <p:cBhvr>
                                        <p:cTn id="9" dur="4000" fill="hold"/>
                                        <p:tgtEl>
                                          <p:spTgt spid="25"/>
                                        </p:tgtEl>
                                        <p:attrNameLst>
                                          <p:attrName>ppt_x</p:attrName>
                                          <p:attrName>ppt_y</p:attrName>
                                        </p:attrNameLst>
                                      </p:cBhvr>
                                      <p:rCtr x="37656" y="-23689"/>
                                    </p:animMotion>
                                  </p:childTnLst>
                                </p:cTn>
                              </p:par>
                              <p:par>
                                <p:cTn id="10" presetID="18" presetClass="entr" presetSubtype="3"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upRight)">
                                      <p:cBhvr>
                                        <p:cTn id="12" dur="2750"/>
                                        <p:tgtEl>
                                          <p:spTgt spid="22"/>
                                        </p:tgtEl>
                                      </p:cBhvr>
                                    </p:animEffect>
                                  </p:childTnLst>
                                </p:cTn>
                              </p:par>
                              <p:par>
                                <p:cTn id="13" presetID="10" presetClass="exit" presetSubtype="0" fill="hold" nodeType="withEffect">
                                  <p:stCondLst>
                                    <p:cond delay="1500"/>
                                  </p:stCondLst>
                                  <p:childTnLst>
                                    <p:animEffect transition="out" filter="fade">
                                      <p:cBhvr>
                                        <p:cTn id="14" dur="1250"/>
                                        <p:tgtEl>
                                          <p:spTgt spid="25"/>
                                        </p:tgtEl>
                                      </p:cBhvr>
                                    </p:animEffect>
                                    <p:set>
                                      <p:cBhvr>
                                        <p:cTn id="15" dur="1" fill="hold">
                                          <p:stCondLst>
                                            <p:cond delay="1249"/>
                                          </p:stCondLst>
                                        </p:cTn>
                                        <p:tgtEl>
                                          <p:spTgt spid="25"/>
                                        </p:tgtEl>
                                        <p:attrNameLst>
                                          <p:attrName>style.visibility</p:attrName>
                                        </p:attrNameLst>
                                      </p:cBhvr>
                                      <p:to>
                                        <p:strVal val="hidden"/>
                                      </p:to>
                                    </p:set>
                                  </p:childTnLst>
                                </p:cTn>
                              </p:par>
                              <p:par>
                                <p:cTn id="16" presetID="10" presetClass="entr" presetSubtype="0" fill="hold"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35" presetClass="path" presetSubtype="0" decel="25000" fill="hold" nodeType="withEffect">
                                  <p:stCondLst>
                                    <p:cond delay="400"/>
                                  </p:stCondLst>
                                  <p:childTnLst>
                                    <p:animMotion origin="layout" path="M 0 0 L -0.25 0 E" pathEditMode="relative" ptsTypes="">
                                      <p:cBhvr>
                                        <p:cTn id="20" dur="1000" spd="-10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pic>
        <p:nvPicPr>
          <p:cNvPr id="25" name="Fl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344" y="4212468"/>
            <a:ext cx="759619" cy="759619"/>
          </a:xfrm>
          <a:prstGeom prst="rect">
            <a:avLst/>
          </a:prstGeom>
        </p:spPr>
      </p:pic>
      <p:grpSp>
        <p:nvGrpSpPr>
          <p:cNvPr id="20" name="Group 19"/>
          <p:cNvGrpSpPr/>
          <p:nvPr/>
        </p:nvGrpSpPr>
        <p:grpSpPr>
          <a:xfrm>
            <a:off x="685800" y="1304925"/>
            <a:ext cx="3924300" cy="428626"/>
            <a:chOff x="685800" y="1304924"/>
            <a:chExt cx="3924300" cy="428626"/>
          </a:xfrm>
        </p:grpSpPr>
        <p:sp>
          <p:nvSpPr>
            <p:cNvPr id="17" name="Rectangle 16"/>
            <p:cNvSpPr/>
            <p:nvPr/>
          </p:nvSpPr>
          <p:spPr>
            <a:xfrm>
              <a:off x="685800" y="13049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Routine disease reporting</a:t>
              </a:r>
              <a:endParaRPr lang="en-GB" sz="1600" dirty="0">
                <a:solidFill>
                  <a:schemeClr val="lt1">
                    <a:alpha val="3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27" y="1417818"/>
              <a:ext cx="278395" cy="222716"/>
            </a:xfrm>
            <a:prstGeom prst="rect">
              <a:avLst/>
            </a:prstGeom>
            <a:effectLst>
              <a:outerShdw blurRad="50800" dist="38100" dir="2700000" algn="tl" rotWithShape="0">
                <a:prstClr val="black">
                  <a:alpha val="40000"/>
                </a:prstClr>
              </a:outerShdw>
            </a:effectLst>
          </p:spPr>
        </p:pic>
      </p:grpSp>
      <p:grpSp>
        <p:nvGrpSpPr>
          <p:cNvPr id="3" name="Group 2"/>
          <p:cNvGrpSpPr/>
          <p:nvPr/>
        </p:nvGrpSpPr>
        <p:grpSpPr>
          <a:xfrm>
            <a:off x="685800" y="1838325"/>
            <a:ext cx="3924302" cy="428626"/>
            <a:chOff x="685800" y="1838324"/>
            <a:chExt cx="3924302" cy="428626"/>
          </a:xfrm>
        </p:grpSpPr>
        <p:sp>
          <p:nvSpPr>
            <p:cNvPr id="41" name="Rectangle 40"/>
            <p:cNvSpPr/>
            <p:nvPr/>
          </p:nvSpPr>
          <p:spPr>
            <a:xfrm>
              <a:off x="685800" y="1838324"/>
              <a:ext cx="3924302"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Astute clinician reports</a:t>
              </a:r>
              <a:endParaRPr lang="en-GB" sz="1600" dirty="0">
                <a:solidFill>
                  <a:schemeClr val="lt1">
                    <a:alpha val="30000"/>
                  </a:schemeClr>
                </a:solidFil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283" y="1951218"/>
              <a:ext cx="278395" cy="222716"/>
            </a:xfrm>
            <a:prstGeom prst="rect">
              <a:avLst/>
            </a:prstGeom>
            <a:effectLst>
              <a:outerShdw blurRad="50800" dist="38100" dir="2700000" algn="tl" rotWithShape="0">
                <a:prstClr val="black">
                  <a:alpha val="40000"/>
                </a:prstClr>
              </a:outerShdw>
            </a:effectLst>
          </p:spPr>
        </p:pic>
      </p:grpSp>
      <p:grpSp>
        <p:nvGrpSpPr>
          <p:cNvPr id="5" name="Group 4"/>
          <p:cNvGrpSpPr/>
          <p:nvPr/>
        </p:nvGrpSpPr>
        <p:grpSpPr>
          <a:xfrm>
            <a:off x="685800" y="2371725"/>
            <a:ext cx="3924300" cy="428626"/>
            <a:chOff x="685800" y="2371724"/>
            <a:chExt cx="3924300" cy="428626"/>
          </a:xfrm>
        </p:grpSpPr>
        <p:sp>
          <p:nvSpPr>
            <p:cNvPr id="44" name="Rectangle 43"/>
            <p:cNvSpPr/>
            <p:nvPr/>
          </p:nvSpPr>
          <p:spPr>
            <a:xfrm>
              <a:off x="685800" y="23717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Sentinel networks</a:t>
              </a:r>
              <a:endParaRPr lang="en-GB" sz="1600" dirty="0">
                <a:solidFill>
                  <a:schemeClr val="lt1">
                    <a:alpha val="30000"/>
                  </a:schemeClr>
                </a:solidFill>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4005" y="2484618"/>
              <a:ext cx="278395" cy="222716"/>
            </a:xfrm>
            <a:prstGeom prst="rect">
              <a:avLst/>
            </a:prstGeom>
            <a:effectLst>
              <a:outerShdw blurRad="50800" dist="38100" dir="2700000" algn="tl" rotWithShape="0">
                <a:prstClr val="black">
                  <a:alpha val="40000"/>
                </a:prstClr>
              </a:outerShdw>
            </a:effectLst>
          </p:spPr>
        </p:pic>
      </p:grpSp>
      <p:grpSp>
        <p:nvGrpSpPr>
          <p:cNvPr id="6" name="Group 5"/>
          <p:cNvGrpSpPr/>
          <p:nvPr/>
        </p:nvGrpSpPr>
        <p:grpSpPr>
          <a:xfrm>
            <a:off x="685800" y="2905125"/>
            <a:ext cx="3924300" cy="428626"/>
            <a:chOff x="685800" y="2905124"/>
            <a:chExt cx="3924300" cy="428626"/>
          </a:xfrm>
        </p:grpSpPr>
        <p:sp>
          <p:nvSpPr>
            <p:cNvPr id="47" name="Rectangle 46"/>
            <p:cNvSpPr/>
            <p:nvPr/>
          </p:nvSpPr>
          <p:spPr>
            <a:xfrm>
              <a:off x="685800" y="29051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t>Digital disease detection</a:t>
              </a:r>
              <a:endParaRPr lang="en-GB" sz="1600"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1605" y="3018018"/>
              <a:ext cx="278395" cy="222716"/>
            </a:xfrm>
            <a:prstGeom prst="rect">
              <a:avLst/>
            </a:prstGeom>
            <a:effectLst>
              <a:outerShdw blurRad="50800" dist="38100" dir="2700000" algn="tl" rotWithShape="0">
                <a:prstClr val="black">
                  <a:alpha val="40000"/>
                </a:prstClr>
              </a:outerShdw>
            </a:effectLst>
          </p:spPr>
        </p:pic>
      </p:grpSp>
      <p:sp>
        <p:nvSpPr>
          <p:cNvPr id="26" name="Chart-0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hart-02"/>
          <p:cNvSpPr/>
          <p:nvPr/>
        </p:nvSpPr>
        <p:spPr>
          <a:xfrm>
            <a:off x="2696413" y="1732156"/>
            <a:ext cx="6599987" cy="28779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hart-03"/>
          <p:cNvSpPr/>
          <p:nvPr/>
        </p:nvSpPr>
        <p:spPr>
          <a:xfrm>
            <a:off x="2696413" y="2256144"/>
            <a:ext cx="6599987" cy="235395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851373 h 2851373"/>
              <a:gd name="connsiteX1" fmla="*/ 1190625 w 7994360"/>
              <a:gd name="connsiteY1" fmla="*/ 1670273 h 2851373"/>
              <a:gd name="connsiteX2" fmla="*/ 2346212 w 7994360"/>
              <a:gd name="connsiteY2" fmla="*/ 99 h 2851373"/>
              <a:gd name="connsiteX3" fmla="*/ 3824119 w 7994360"/>
              <a:gd name="connsiteY3" fmla="*/ 1594839 h 2851373"/>
              <a:gd name="connsiteX4" fmla="*/ 5419725 w 7994360"/>
              <a:gd name="connsiteY4" fmla="*/ 2584673 h 2851373"/>
              <a:gd name="connsiteX5" fmla="*/ 6775115 w 7994360"/>
              <a:gd name="connsiteY5" fmla="*/ 2741535 h 2851373"/>
              <a:gd name="connsiteX6" fmla="*/ 7994360 w 7994360"/>
              <a:gd name="connsiteY6" fmla="*/ 2844359 h 2851373"/>
              <a:gd name="connsiteX0" fmla="*/ 0 w 7994360"/>
              <a:gd name="connsiteY0" fmla="*/ 2851368 h 2851368"/>
              <a:gd name="connsiteX1" fmla="*/ 1190625 w 7994360"/>
              <a:gd name="connsiteY1" fmla="*/ 1670268 h 2851368"/>
              <a:gd name="connsiteX2" fmla="*/ 2346212 w 7994360"/>
              <a:gd name="connsiteY2" fmla="*/ 94 h 2851368"/>
              <a:gd name="connsiteX3" fmla="*/ 3824119 w 7994360"/>
              <a:gd name="connsiteY3" fmla="*/ 1594834 h 2851368"/>
              <a:gd name="connsiteX4" fmla="*/ 5419725 w 7994360"/>
              <a:gd name="connsiteY4" fmla="*/ 2584668 h 2851368"/>
              <a:gd name="connsiteX5" fmla="*/ 6775115 w 7994360"/>
              <a:gd name="connsiteY5" fmla="*/ 2741530 h 2851368"/>
              <a:gd name="connsiteX6" fmla="*/ 7994360 w 7994360"/>
              <a:gd name="connsiteY6" fmla="*/ 2844354 h 2851368"/>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851274">
                <a:moveTo>
                  <a:pt x="0" y="2851274"/>
                </a:moveTo>
                <a:cubicBezTo>
                  <a:pt x="356394" y="2640930"/>
                  <a:pt x="799590" y="2145386"/>
                  <a:pt x="1190625" y="1670174"/>
                </a:cubicBezTo>
                <a:cubicBezTo>
                  <a:pt x="1581660" y="1194962"/>
                  <a:pt x="1913519" y="4276"/>
                  <a:pt x="2346212" y="0"/>
                </a:cubicBezTo>
                <a:cubicBezTo>
                  <a:pt x="2915797" y="20615"/>
                  <a:pt x="3361646" y="1027085"/>
                  <a:pt x="3786784" y="1644518"/>
                </a:cubicBezTo>
                <a:cubicBezTo>
                  <a:pt x="4286593" y="2224618"/>
                  <a:pt x="4921670" y="2401754"/>
                  <a:pt x="5419725" y="2584574"/>
                </a:cubicBezTo>
                <a:cubicBezTo>
                  <a:pt x="5917780" y="2767394"/>
                  <a:pt x="6448090" y="2698573"/>
                  <a:pt x="6775115" y="2741436"/>
                </a:cubicBezTo>
                <a:cubicBezTo>
                  <a:pt x="7241725" y="2751634"/>
                  <a:pt x="7587945" y="2809985"/>
                  <a:pt x="7994360" y="284426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hart-04"/>
          <p:cNvSpPr/>
          <p:nvPr/>
        </p:nvSpPr>
        <p:spPr>
          <a:xfrm>
            <a:off x="2699155" y="2789259"/>
            <a:ext cx="6599987" cy="1820842"/>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216609 h 2216609"/>
              <a:gd name="connsiteX1" fmla="*/ 1190625 w 7994360"/>
              <a:gd name="connsiteY1" fmla="*/ 1035509 h 2216609"/>
              <a:gd name="connsiteX2" fmla="*/ 2358657 w 7994360"/>
              <a:gd name="connsiteY2" fmla="*/ 18 h 2216609"/>
              <a:gd name="connsiteX3" fmla="*/ 4048125 w 7994360"/>
              <a:gd name="connsiteY3" fmla="*/ 997409 h 2216609"/>
              <a:gd name="connsiteX4" fmla="*/ 5419725 w 7994360"/>
              <a:gd name="connsiteY4" fmla="*/ 1949909 h 2216609"/>
              <a:gd name="connsiteX5" fmla="*/ 6775115 w 7994360"/>
              <a:gd name="connsiteY5" fmla="*/ 2106771 h 2216609"/>
              <a:gd name="connsiteX6" fmla="*/ 7994360 w 7994360"/>
              <a:gd name="connsiteY6" fmla="*/ 2209595 h 2216609"/>
              <a:gd name="connsiteX0" fmla="*/ 0 w 7994360"/>
              <a:gd name="connsiteY0" fmla="*/ 2204163 h 2204163"/>
              <a:gd name="connsiteX1" fmla="*/ 1190625 w 7994360"/>
              <a:gd name="connsiteY1" fmla="*/ 1023063 h 2204163"/>
              <a:gd name="connsiteX2" fmla="*/ 2035093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3 h 2204163"/>
              <a:gd name="connsiteX1" fmla="*/ 1190625 w 7994360"/>
              <a:gd name="connsiteY1" fmla="*/ 1023063 h 2204163"/>
              <a:gd name="connsiteX2" fmla="*/ 2109762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4 h 2204164"/>
              <a:gd name="connsiteX1" fmla="*/ 1190625 w 7994360"/>
              <a:gd name="connsiteY1" fmla="*/ 1023064 h 2204164"/>
              <a:gd name="connsiteX2" fmla="*/ 2109762 w 7994360"/>
              <a:gd name="connsiteY2" fmla="*/ 19 h 2204164"/>
              <a:gd name="connsiteX3" fmla="*/ 4048125 w 7994360"/>
              <a:gd name="connsiteY3" fmla="*/ 984964 h 2204164"/>
              <a:gd name="connsiteX4" fmla="*/ 5419725 w 7994360"/>
              <a:gd name="connsiteY4" fmla="*/ 1937464 h 2204164"/>
              <a:gd name="connsiteX5" fmla="*/ 6775115 w 7994360"/>
              <a:gd name="connsiteY5" fmla="*/ 2094326 h 2204164"/>
              <a:gd name="connsiteX6" fmla="*/ 7994360 w 7994360"/>
              <a:gd name="connsiteY6" fmla="*/ 2197150 h 2204164"/>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205530">
                <a:moveTo>
                  <a:pt x="0" y="2205530"/>
                </a:moveTo>
                <a:cubicBezTo>
                  <a:pt x="356394" y="1995186"/>
                  <a:pt x="913667" y="1441567"/>
                  <a:pt x="1190625" y="1024430"/>
                </a:cubicBezTo>
                <a:cubicBezTo>
                  <a:pt x="1467583" y="607293"/>
                  <a:pt x="1722699" y="-33748"/>
                  <a:pt x="2109762" y="1385"/>
                </a:cubicBezTo>
                <a:cubicBezTo>
                  <a:pt x="2496825" y="36518"/>
                  <a:pt x="3123124" y="837651"/>
                  <a:pt x="3513001" y="1235225"/>
                </a:cubicBezTo>
                <a:cubicBezTo>
                  <a:pt x="4201554" y="1782136"/>
                  <a:pt x="4876039" y="1795419"/>
                  <a:pt x="5419725" y="1938830"/>
                </a:cubicBezTo>
                <a:cubicBezTo>
                  <a:pt x="5963411" y="2082241"/>
                  <a:pt x="6448090" y="2052829"/>
                  <a:pt x="6775115" y="2095692"/>
                </a:cubicBezTo>
                <a:cubicBezTo>
                  <a:pt x="7241725" y="2105890"/>
                  <a:pt x="7587945" y="2164241"/>
                  <a:pt x="7994360" y="2198516"/>
                </a:cubicBezTo>
              </a:path>
            </a:pathLst>
          </a:custGeom>
          <a:gradFill flip="none" rotWithShape="1">
            <a:gsLst>
              <a:gs pos="21000">
                <a:schemeClr val="accent2">
                  <a:lumMod val="75000"/>
                </a:schemeClr>
              </a:gs>
              <a:gs pos="60000">
                <a:schemeClr val="bg2">
                  <a:alpha val="80000"/>
                </a:schemeClr>
              </a:gs>
              <a:gs pos="48000">
                <a:schemeClr val="bg2">
                  <a:alpha val="80000"/>
                </a:schemeClr>
              </a:gs>
              <a:gs pos="100000">
                <a:srgbClr val="343434">
                  <a:alpha val="20000"/>
                </a:srgbClr>
              </a:gs>
            </a:gsLst>
            <a:lin ang="1800000" scaled="0"/>
            <a:tileRect/>
          </a:gra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5">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spTree>
    <p:extLst>
      <p:ext uri="{BB962C8B-B14F-4D97-AF65-F5344CB8AC3E}">
        <p14:creationId xmlns:p14="http://schemas.microsoft.com/office/powerpoint/2010/main" val="36522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0" presetClass="path" presetSubtype="0" fill="hold" nodeType="withEffect">
                                  <p:stCondLst>
                                    <p:cond delay="100"/>
                                  </p:stCondLst>
                                  <p:childTnLst>
                                    <p:animMotion origin="layout" path="M 0.0092 -0.0037 C 0.02413 -0.03084 0.07222 -0.09963 0.09878 -0.16656 C 0.13733 -0.24861 0.13177 -0.31092 0.17448 -0.34701 C 0.21719 -0.38309 0.26215 -0.23134 0.28906 -0.20142 C 0.33177 -0.12338 0.35312 -0.10148 0.4125 -0.06971 C 0.47448 -0.04349 0.47222 -0.04565 0.5243 -0.02313 C 0.58281 -0.00617 0.71285 -0.00617 0.7625 -0.00185 " pathEditMode="relative" rAng="0" ptsTypes="afsfffa">
                                      <p:cBhvr>
                                        <p:cTn id="9" dur="4000" fill="hold"/>
                                        <p:tgtEl>
                                          <p:spTgt spid="25"/>
                                        </p:tgtEl>
                                        <p:attrNameLst>
                                          <p:attrName>ppt_x</p:attrName>
                                          <p:attrName>ppt_y</p:attrName>
                                        </p:attrNameLst>
                                      </p:cBhvr>
                                      <p:rCtr x="37656" y="-18877"/>
                                    </p:animMotion>
                                  </p:childTnLst>
                                </p:cTn>
                              </p:par>
                              <p:par>
                                <p:cTn id="10" presetID="18" presetClass="entr" presetSubtype="3"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upRight)">
                                      <p:cBhvr>
                                        <p:cTn id="12" dur="2750"/>
                                        <p:tgtEl>
                                          <p:spTgt spid="22"/>
                                        </p:tgtEl>
                                      </p:cBhvr>
                                    </p:animEffect>
                                  </p:childTnLst>
                                </p:cTn>
                              </p:par>
                              <p:par>
                                <p:cTn id="13" presetID="10" presetClass="exit" presetSubtype="0" fill="hold" nodeType="withEffect">
                                  <p:stCondLst>
                                    <p:cond delay="1500"/>
                                  </p:stCondLst>
                                  <p:childTnLst>
                                    <p:animEffect transition="out" filter="fade">
                                      <p:cBhvr>
                                        <p:cTn id="14" dur="1250"/>
                                        <p:tgtEl>
                                          <p:spTgt spid="25"/>
                                        </p:tgtEl>
                                      </p:cBhvr>
                                    </p:animEffect>
                                    <p:set>
                                      <p:cBhvr>
                                        <p:cTn id="15" dur="1" fill="hold">
                                          <p:stCondLst>
                                            <p:cond delay="1249"/>
                                          </p:stCondLst>
                                        </p:cTn>
                                        <p:tgtEl>
                                          <p:spTgt spid="25"/>
                                        </p:tgtEl>
                                        <p:attrNameLst>
                                          <p:attrName>style.visibility</p:attrName>
                                        </p:attrNameLst>
                                      </p:cBhvr>
                                      <p:to>
                                        <p:strVal val="hidden"/>
                                      </p:to>
                                    </p:set>
                                  </p:childTnLst>
                                </p:cTn>
                              </p:par>
                              <p:par>
                                <p:cTn id="16" presetID="10" presetClass="entr" presetSubtype="0" fill="hold" nodeType="withEffect">
                                  <p:stCondLst>
                                    <p:cond delay="2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35" presetClass="path" presetSubtype="0" decel="25000" fill="hold" nodeType="withEffect">
                                  <p:stCondLst>
                                    <p:cond delay="200"/>
                                  </p:stCondLst>
                                  <p:childTnLst>
                                    <p:animMotion origin="layout" path="M 0 0 L -0.25 0 E" pathEditMode="relative" ptsTypes="">
                                      <p:cBhvr>
                                        <p:cTn id="20" dur="1000" spd="-100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G Fade"/>
          <p:cNvSpPr/>
          <p:nvPr/>
        </p:nvSpPr>
        <p:spPr>
          <a:xfrm>
            <a:off x="0" y="3625565"/>
            <a:ext cx="9144000" cy="966675"/>
          </a:xfrm>
          <a:prstGeom prst="rect">
            <a:avLst/>
          </a:prstGeom>
          <a:gradFill>
            <a:gsLst>
              <a:gs pos="0">
                <a:schemeClr val="tx1"/>
              </a:gs>
              <a:gs pos="100000">
                <a:schemeClr val="tx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p:nvPr>
        </p:nvSpPr>
        <p:spPr/>
        <p:txBody>
          <a:bodyPr/>
          <a:lstStyle/>
          <a:p>
            <a:r>
              <a:rPr lang="en-GB" dirty="0" smtClean="0"/>
              <a:t>Epidemic curve</a:t>
            </a:r>
            <a:endParaRPr lang="en-GB" dirty="0"/>
          </a:p>
        </p:txBody>
      </p:sp>
      <p:pic>
        <p:nvPicPr>
          <p:cNvPr id="25" name="Flar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9344" y="4212468"/>
            <a:ext cx="759619" cy="759619"/>
          </a:xfrm>
          <a:prstGeom prst="rect">
            <a:avLst/>
          </a:prstGeom>
        </p:spPr>
      </p:pic>
      <p:grpSp>
        <p:nvGrpSpPr>
          <p:cNvPr id="20" name="Group 19"/>
          <p:cNvGrpSpPr/>
          <p:nvPr/>
        </p:nvGrpSpPr>
        <p:grpSpPr>
          <a:xfrm>
            <a:off x="685800" y="1304925"/>
            <a:ext cx="3924300" cy="428626"/>
            <a:chOff x="685800" y="1304924"/>
            <a:chExt cx="3924300" cy="428626"/>
          </a:xfrm>
        </p:grpSpPr>
        <p:sp>
          <p:nvSpPr>
            <p:cNvPr id="17" name="Rectangle 16"/>
            <p:cNvSpPr/>
            <p:nvPr/>
          </p:nvSpPr>
          <p:spPr>
            <a:xfrm>
              <a:off x="685800" y="13049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Routine disease reporting</a:t>
              </a:r>
              <a:endParaRPr lang="en-GB" sz="1600" dirty="0">
                <a:solidFill>
                  <a:schemeClr val="lt1">
                    <a:alpha val="30000"/>
                  </a:schemeClr>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5127" y="1417818"/>
              <a:ext cx="278395" cy="222716"/>
            </a:xfrm>
            <a:prstGeom prst="rect">
              <a:avLst/>
            </a:prstGeom>
            <a:effectLst>
              <a:outerShdw blurRad="50800" dist="38100" dir="2700000" algn="tl" rotWithShape="0">
                <a:prstClr val="black">
                  <a:alpha val="40000"/>
                </a:prstClr>
              </a:outerShdw>
            </a:effectLst>
          </p:spPr>
        </p:pic>
      </p:grpSp>
      <p:grpSp>
        <p:nvGrpSpPr>
          <p:cNvPr id="3" name="Group 2"/>
          <p:cNvGrpSpPr/>
          <p:nvPr/>
        </p:nvGrpSpPr>
        <p:grpSpPr>
          <a:xfrm>
            <a:off x="685800" y="1838325"/>
            <a:ext cx="3924302" cy="428626"/>
            <a:chOff x="685800" y="1838324"/>
            <a:chExt cx="3924302" cy="428626"/>
          </a:xfrm>
        </p:grpSpPr>
        <p:sp>
          <p:nvSpPr>
            <p:cNvPr id="41" name="Rectangle 40"/>
            <p:cNvSpPr/>
            <p:nvPr/>
          </p:nvSpPr>
          <p:spPr>
            <a:xfrm>
              <a:off x="685800" y="1838324"/>
              <a:ext cx="3924302"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Astute clinician reports</a:t>
              </a:r>
              <a:endParaRPr lang="en-GB" sz="1600" dirty="0">
                <a:solidFill>
                  <a:schemeClr val="lt1">
                    <a:alpha val="30000"/>
                  </a:schemeClr>
                </a:solidFill>
              </a:endParaRP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283" y="1951218"/>
              <a:ext cx="278395" cy="222716"/>
            </a:xfrm>
            <a:prstGeom prst="rect">
              <a:avLst/>
            </a:prstGeom>
            <a:effectLst>
              <a:outerShdw blurRad="50800" dist="38100" dir="2700000" algn="tl" rotWithShape="0">
                <a:prstClr val="black">
                  <a:alpha val="40000"/>
                </a:prstClr>
              </a:outerShdw>
            </a:effectLst>
          </p:spPr>
        </p:pic>
      </p:grpSp>
      <p:grpSp>
        <p:nvGrpSpPr>
          <p:cNvPr id="5" name="Group 4"/>
          <p:cNvGrpSpPr/>
          <p:nvPr/>
        </p:nvGrpSpPr>
        <p:grpSpPr>
          <a:xfrm>
            <a:off x="685800" y="2371725"/>
            <a:ext cx="3924300" cy="428626"/>
            <a:chOff x="685800" y="2371724"/>
            <a:chExt cx="3924300" cy="428626"/>
          </a:xfrm>
        </p:grpSpPr>
        <p:sp>
          <p:nvSpPr>
            <p:cNvPr id="44" name="Rectangle 43"/>
            <p:cNvSpPr/>
            <p:nvPr/>
          </p:nvSpPr>
          <p:spPr>
            <a:xfrm>
              <a:off x="685800" y="23717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Sentinel networks</a:t>
              </a:r>
              <a:endParaRPr lang="en-GB" sz="1600" dirty="0">
                <a:solidFill>
                  <a:schemeClr val="lt1">
                    <a:alpha val="30000"/>
                  </a:schemeClr>
                </a:solidFill>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4005" y="2484618"/>
              <a:ext cx="278395" cy="222716"/>
            </a:xfrm>
            <a:prstGeom prst="rect">
              <a:avLst/>
            </a:prstGeom>
            <a:effectLst>
              <a:outerShdw blurRad="50800" dist="38100" dir="2700000" algn="tl" rotWithShape="0">
                <a:prstClr val="black">
                  <a:alpha val="40000"/>
                </a:prstClr>
              </a:outerShdw>
            </a:effectLst>
          </p:spPr>
        </p:pic>
      </p:grpSp>
      <p:grpSp>
        <p:nvGrpSpPr>
          <p:cNvPr id="6" name="Group 5"/>
          <p:cNvGrpSpPr/>
          <p:nvPr/>
        </p:nvGrpSpPr>
        <p:grpSpPr>
          <a:xfrm>
            <a:off x="685800" y="2905125"/>
            <a:ext cx="3924300" cy="428626"/>
            <a:chOff x="685800" y="2905124"/>
            <a:chExt cx="3924300" cy="428626"/>
          </a:xfrm>
        </p:grpSpPr>
        <p:sp>
          <p:nvSpPr>
            <p:cNvPr id="47" name="Rectangle 46"/>
            <p:cNvSpPr/>
            <p:nvPr/>
          </p:nvSpPr>
          <p:spPr>
            <a:xfrm>
              <a:off x="685800" y="2905124"/>
              <a:ext cx="3924300" cy="428626"/>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solidFill>
                    <a:schemeClr val="lt1">
                      <a:alpha val="30000"/>
                    </a:schemeClr>
                  </a:solidFill>
                </a:rPr>
                <a:t>Digital disease detection</a:t>
              </a:r>
              <a:endParaRPr lang="en-GB" sz="1600" dirty="0">
                <a:solidFill>
                  <a:schemeClr val="lt1">
                    <a:alpha val="30000"/>
                  </a:schemeClr>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1605" y="3018018"/>
              <a:ext cx="278395" cy="222716"/>
            </a:xfrm>
            <a:prstGeom prst="rect">
              <a:avLst/>
            </a:prstGeom>
            <a:effectLst>
              <a:outerShdw blurRad="50800" dist="38100" dir="2700000" algn="tl" rotWithShape="0">
                <a:prstClr val="black">
                  <a:alpha val="40000"/>
                </a:prstClr>
              </a:outerShdw>
            </a:effectLst>
          </p:spPr>
        </p:pic>
      </p:grpSp>
      <p:grpSp>
        <p:nvGrpSpPr>
          <p:cNvPr id="7" name="Group 6"/>
          <p:cNvGrpSpPr/>
          <p:nvPr/>
        </p:nvGrpSpPr>
        <p:grpSpPr>
          <a:xfrm>
            <a:off x="685802" y="3438525"/>
            <a:ext cx="3924300" cy="670378"/>
            <a:chOff x="685802" y="3438524"/>
            <a:chExt cx="3924300" cy="670378"/>
          </a:xfrm>
        </p:grpSpPr>
        <p:sp>
          <p:nvSpPr>
            <p:cNvPr id="50" name="Rectangle 49"/>
            <p:cNvSpPr/>
            <p:nvPr/>
          </p:nvSpPr>
          <p:spPr>
            <a:xfrm>
              <a:off x="685802" y="3438524"/>
              <a:ext cx="3924300" cy="670378"/>
            </a:xfrm>
            <a:prstGeom prst="rect">
              <a:avLst/>
            </a:prstGeom>
            <a:gradFill>
              <a:gsLst>
                <a:gs pos="0">
                  <a:schemeClr val="tx2">
                    <a:alpha val="50000"/>
                  </a:schemeClr>
                </a:gs>
                <a:gs pos="100000">
                  <a:schemeClr val="tx2">
                    <a:alpha val="0"/>
                  </a:schemeClr>
                </a:gs>
                <a:gs pos="90000">
                  <a:schemeClr val="tx2">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1600" dirty="0" smtClean="0"/>
                <a:t>Participatory epidemiology </a:t>
              </a:r>
              <a:br>
                <a:rPr lang="en-GB" sz="1600" dirty="0" smtClean="0"/>
              </a:br>
              <a:r>
                <a:rPr lang="en-GB" sz="1600" dirty="0" smtClean="0"/>
                <a:t>and future innovations</a:t>
              </a:r>
              <a:endParaRPr lang="en-GB" sz="1600" dirty="0"/>
            </a:p>
          </p:txBody>
        </p:sp>
        <p:pic>
          <p:nvPicPr>
            <p:cNvPr id="51" name="Picture 5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3127" y="3551418"/>
              <a:ext cx="278395" cy="222716"/>
            </a:xfrm>
            <a:prstGeom prst="rect">
              <a:avLst/>
            </a:prstGeom>
            <a:effectLst>
              <a:outerShdw blurRad="50800" dist="38100" dir="2700000" algn="tl" rotWithShape="0">
                <a:prstClr val="black">
                  <a:alpha val="40000"/>
                </a:prstClr>
              </a:outerShdw>
            </a:effectLst>
          </p:spPr>
        </p:pic>
      </p:grpSp>
      <p:sp>
        <p:nvSpPr>
          <p:cNvPr id="26" name="Chart-01"/>
          <p:cNvSpPr/>
          <p:nvPr/>
        </p:nvSpPr>
        <p:spPr>
          <a:xfrm>
            <a:off x="2696413" y="1228724"/>
            <a:ext cx="6599987" cy="338137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4095756">
                <a:moveTo>
                  <a:pt x="0" y="4095756"/>
                </a:moveTo>
                <a:cubicBezTo>
                  <a:pt x="356394" y="3885412"/>
                  <a:pt x="774700" y="3597281"/>
                  <a:pt x="1190625" y="2914656"/>
                </a:cubicBezTo>
                <a:cubicBezTo>
                  <a:pt x="1606550" y="2232031"/>
                  <a:pt x="1838285" y="-3959"/>
                  <a:pt x="2495550" y="6"/>
                </a:cubicBezTo>
                <a:cubicBezTo>
                  <a:pt x="3400437" y="5465"/>
                  <a:pt x="3560763" y="2238381"/>
                  <a:pt x="4048125" y="2876556"/>
                </a:cubicBezTo>
                <a:cubicBezTo>
                  <a:pt x="4535487" y="3514731"/>
                  <a:pt x="4965227" y="3644162"/>
                  <a:pt x="5419725" y="3829056"/>
                </a:cubicBezTo>
                <a:cubicBezTo>
                  <a:pt x="5874223" y="4013950"/>
                  <a:pt x="6448090" y="3943055"/>
                  <a:pt x="6775115" y="3985918"/>
                </a:cubicBezTo>
                <a:cubicBezTo>
                  <a:pt x="7241725" y="3996116"/>
                  <a:pt x="7587945" y="4054467"/>
                  <a:pt x="7994360" y="4088742"/>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Chart-02"/>
          <p:cNvSpPr/>
          <p:nvPr/>
        </p:nvSpPr>
        <p:spPr>
          <a:xfrm>
            <a:off x="2696413" y="1732156"/>
            <a:ext cx="6599987" cy="287794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3485964">
                <a:moveTo>
                  <a:pt x="0" y="3485964"/>
                </a:moveTo>
                <a:cubicBezTo>
                  <a:pt x="356394" y="3275620"/>
                  <a:pt x="780923" y="2885857"/>
                  <a:pt x="1190625" y="2304864"/>
                </a:cubicBezTo>
                <a:cubicBezTo>
                  <a:pt x="1600327" y="1723871"/>
                  <a:pt x="1800950" y="-3958"/>
                  <a:pt x="2458215" y="7"/>
                </a:cubicBezTo>
                <a:cubicBezTo>
                  <a:pt x="3363102" y="5466"/>
                  <a:pt x="3554540" y="1730221"/>
                  <a:pt x="4048125" y="2266764"/>
                </a:cubicBezTo>
                <a:cubicBezTo>
                  <a:pt x="4541710" y="2803307"/>
                  <a:pt x="4965227" y="3034370"/>
                  <a:pt x="5419725" y="3219264"/>
                </a:cubicBezTo>
                <a:cubicBezTo>
                  <a:pt x="5874223" y="3404158"/>
                  <a:pt x="6448090" y="3333263"/>
                  <a:pt x="6775115" y="3376126"/>
                </a:cubicBezTo>
                <a:cubicBezTo>
                  <a:pt x="7241725" y="3386324"/>
                  <a:pt x="7587945" y="3444675"/>
                  <a:pt x="7994360" y="347895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Chart-03"/>
          <p:cNvSpPr/>
          <p:nvPr/>
        </p:nvSpPr>
        <p:spPr>
          <a:xfrm>
            <a:off x="2696413" y="2256144"/>
            <a:ext cx="6599987" cy="2353956"/>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851373 h 2851373"/>
              <a:gd name="connsiteX1" fmla="*/ 1190625 w 7994360"/>
              <a:gd name="connsiteY1" fmla="*/ 1670273 h 2851373"/>
              <a:gd name="connsiteX2" fmla="*/ 2346212 w 7994360"/>
              <a:gd name="connsiteY2" fmla="*/ 99 h 2851373"/>
              <a:gd name="connsiteX3" fmla="*/ 3824119 w 7994360"/>
              <a:gd name="connsiteY3" fmla="*/ 1594839 h 2851373"/>
              <a:gd name="connsiteX4" fmla="*/ 5419725 w 7994360"/>
              <a:gd name="connsiteY4" fmla="*/ 2584673 h 2851373"/>
              <a:gd name="connsiteX5" fmla="*/ 6775115 w 7994360"/>
              <a:gd name="connsiteY5" fmla="*/ 2741535 h 2851373"/>
              <a:gd name="connsiteX6" fmla="*/ 7994360 w 7994360"/>
              <a:gd name="connsiteY6" fmla="*/ 2844359 h 2851373"/>
              <a:gd name="connsiteX0" fmla="*/ 0 w 7994360"/>
              <a:gd name="connsiteY0" fmla="*/ 2851368 h 2851368"/>
              <a:gd name="connsiteX1" fmla="*/ 1190625 w 7994360"/>
              <a:gd name="connsiteY1" fmla="*/ 1670268 h 2851368"/>
              <a:gd name="connsiteX2" fmla="*/ 2346212 w 7994360"/>
              <a:gd name="connsiteY2" fmla="*/ 94 h 2851368"/>
              <a:gd name="connsiteX3" fmla="*/ 3824119 w 7994360"/>
              <a:gd name="connsiteY3" fmla="*/ 1594834 h 2851368"/>
              <a:gd name="connsiteX4" fmla="*/ 5419725 w 7994360"/>
              <a:gd name="connsiteY4" fmla="*/ 2584668 h 2851368"/>
              <a:gd name="connsiteX5" fmla="*/ 6775115 w 7994360"/>
              <a:gd name="connsiteY5" fmla="*/ 2741530 h 2851368"/>
              <a:gd name="connsiteX6" fmla="*/ 7994360 w 7994360"/>
              <a:gd name="connsiteY6" fmla="*/ 2844354 h 2851368"/>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6 h 2851286"/>
              <a:gd name="connsiteX1" fmla="*/ 1190625 w 7994360"/>
              <a:gd name="connsiteY1" fmla="*/ 1670186 h 2851286"/>
              <a:gd name="connsiteX2" fmla="*/ 2346212 w 7994360"/>
              <a:gd name="connsiteY2" fmla="*/ 12 h 2851286"/>
              <a:gd name="connsiteX3" fmla="*/ 3786784 w 7994360"/>
              <a:gd name="connsiteY3" fmla="*/ 1644530 h 2851286"/>
              <a:gd name="connsiteX4" fmla="*/ 5419725 w 7994360"/>
              <a:gd name="connsiteY4" fmla="*/ 2584586 h 2851286"/>
              <a:gd name="connsiteX5" fmla="*/ 6775115 w 7994360"/>
              <a:gd name="connsiteY5" fmla="*/ 2741448 h 2851286"/>
              <a:gd name="connsiteX6" fmla="*/ 7994360 w 7994360"/>
              <a:gd name="connsiteY6" fmla="*/ 2844272 h 2851286"/>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87 h 2851287"/>
              <a:gd name="connsiteX1" fmla="*/ 1190625 w 7994360"/>
              <a:gd name="connsiteY1" fmla="*/ 1670187 h 2851287"/>
              <a:gd name="connsiteX2" fmla="*/ 2346212 w 7994360"/>
              <a:gd name="connsiteY2" fmla="*/ 13 h 2851287"/>
              <a:gd name="connsiteX3" fmla="*/ 3786784 w 7994360"/>
              <a:gd name="connsiteY3" fmla="*/ 1644531 h 2851287"/>
              <a:gd name="connsiteX4" fmla="*/ 5419725 w 7994360"/>
              <a:gd name="connsiteY4" fmla="*/ 2584587 h 2851287"/>
              <a:gd name="connsiteX5" fmla="*/ 6775115 w 7994360"/>
              <a:gd name="connsiteY5" fmla="*/ 2741449 h 2851287"/>
              <a:gd name="connsiteX6" fmla="*/ 7994360 w 7994360"/>
              <a:gd name="connsiteY6" fmla="*/ 2844273 h 2851287"/>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 name="connsiteX0" fmla="*/ 0 w 7994360"/>
              <a:gd name="connsiteY0" fmla="*/ 2851274 h 2851274"/>
              <a:gd name="connsiteX1" fmla="*/ 1190625 w 7994360"/>
              <a:gd name="connsiteY1" fmla="*/ 1670174 h 2851274"/>
              <a:gd name="connsiteX2" fmla="*/ 2346212 w 7994360"/>
              <a:gd name="connsiteY2" fmla="*/ 0 h 2851274"/>
              <a:gd name="connsiteX3" fmla="*/ 3786784 w 7994360"/>
              <a:gd name="connsiteY3" fmla="*/ 1644518 h 2851274"/>
              <a:gd name="connsiteX4" fmla="*/ 5419725 w 7994360"/>
              <a:gd name="connsiteY4" fmla="*/ 2584574 h 2851274"/>
              <a:gd name="connsiteX5" fmla="*/ 6775115 w 7994360"/>
              <a:gd name="connsiteY5" fmla="*/ 2741436 h 2851274"/>
              <a:gd name="connsiteX6" fmla="*/ 7994360 w 7994360"/>
              <a:gd name="connsiteY6" fmla="*/ 2844260 h 285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851274">
                <a:moveTo>
                  <a:pt x="0" y="2851274"/>
                </a:moveTo>
                <a:cubicBezTo>
                  <a:pt x="356394" y="2640930"/>
                  <a:pt x="799590" y="2145386"/>
                  <a:pt x="1190625" y="1670174"/>
                </a:cubicBezTo>
                <a:cubicBezTo>
                  <a:pt x="1581660" y="1194962"/>
                  <a:pt x="1913519" y="4276"/>
                  <a:pt x="2346212" y="0"/>
                </a:cubicBezTo>
                <a:cubicBezTo>
                  <a:pt x="2915797" y="20615"/>
                  <a:pt x="3361646" y="1027085"/>
                  <a:pt x="3786784" y="1644518"/>
                </a:cubicBezTo>
                <a:cubicBezTo>
                  <a:pt x="4286593" y="2224618"/>
                  <a:pt x="4921670" y="2401754"/>
                  <a:pt x="5419725" y="2584574"/>
                </a:cubicBezTo>
                <a:cubicBezTo>
                  <a:pt x="5917780" y="2767394"/>
                  <a:pt x="6448090" y="2698573"/>
                  <a:pt x="6775115" y="2741436"/>
                </a:cubicBezTo>
                <a:cubicBezTo>
                  <a:pt x="7241725" y="2751634"/>
                  <a:pt x="7587945" y="2809985"/>
                  <a:pt x="7994360" y="2844260"/>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hart-04"/>
          <p:cNvSpPr/>
          <p:nvPr/>
        </p:nvSpPr>
        <p:spPr>
          <a:xfrm>
            <a:off x="2699155" y="2789259"/>
            <a:ext cx="6599987" cy="1820842"/>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216609 h 2216609"/>
              <a:gd name="connsiteX1" fmla="*/ 1190625 w 7994360"/>
              <a:gd name="connsiteY1" fmla="*/ 1035509 h 2216609"/>
              <a:gd name="connsiteX2" fmla="*/ 2358657 w 7994360"/>
              <a:gd name="connsiteY2" fmla="*/ 18 h 2216609"/>
              <a:gd name="connsiteX3" fmla="*/ 4048125 w 7994360"/>
              <a:gd name="connsiteY3" fmla="*/ 997409 h 2216609"/>
              <a:gd name="connsiteX4" fmla="*/ 5419725 w 7994360"/>
              <a:gd name="connsiteY4" fmla="*/ 1949909 h 2216609"/>
              <a:gd name="connsiteX5" fmla="*/ 6775115 w 7994360"/>
              <a:gd name="connsiteY5" fmla="*/ 2106771 h 2216609"/>
              <a:gd name="connsiteX6" fmla="*/ 7994360 w 7994360"/>
              <a:gd name="connsiteY6" fmla="*/ 2209595 h 2216609"/>
              <a:gd name="connsiteX0" fmla="*/ 0 w 7994360"/>
              <a:gd name="connsiteY0" fmla="*/ 2204163 h 2204163"/>
              <a:gd name="connsiteX1" fmla="*/ 1190625 w 7994360"/>
              <a:gd name="connsiteY1" fmla="*/ 1023063 h 2204163"/>
              <a:gd name="connsiteX2" fmla="*/ 2035093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3 h 2204163"/>
              <a:gd name="connsiteX1" fmla="*/ 1190625 w 7994360"/>
              <a:gd name="connsiteY1" fmla="*/ 1023063 h 2204163"/>
              <a:gd name="connsiteX2" fmla="*/ 2109762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4 h 2204164"/>
              <a:gd name="connsiteX1" fmla="*/ 1190625 w 7994360"/>
              <a:gd name="connsiteY1" fmla="*/ 1023064 h 2204164"/>
              <a:gd name="connsiteX2" fmla="*/ 2109762 w 7994360"/>
              <a:gd name="connsiteY2" fmla="*/ 19 h 2204164"/>
              <a:gd name="connsiteX3" fmla="*/ 4048125 w 7994360"/>
              <a:gd name="connsiteY3" fmla="*/ 984964 h 2204164"/>
              <a:gd name="connsiteX4" fmla="*/ 5419725 w 7994360"/>
              <a:gd name="connsiteY4" fmla="*/ 1937464 h 2204164"/>
              <a:gd name="connsiteX5" fmla="*/ 6775115 w 7994360"/>
              <a:gd name="connsiteY5" fmla="*/ 2094326 h 2204164"/>
              <a:gd name="connsiteX6" fmla="*/ 7994360 w 7994360"/>
              <a:gd name="connsiteY6" fmla="*/ 2197150 h 2204164"/>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2205530">
                <a:moveTo>
                  <a:pt x="0" y="2205530"/>
                </a:moveTo>
                <a:cubicBezTo>
                  <a:pt x="356394" y="1995186"/>
                  <a:pt x="913667" y="1441567"/>
                  <a:pt x="1190625" y="1024430"/>
                </a:cubicBezTo>
                <a:cubicBezTo>
                  <a:pt x="1467583" y="607293"/>
                  <a:pt x="1722699" y="-33748"/>
                  <a:pt x="2109762" y="1385"/>
                </a:cubicBezTo>
                <a:cubicBezTo>
                  <a:pt x="2496825" y="36518"/>
                  <a:pt x="3123124" y="837651"/>
                  <a:pt x="3513001" y="1235225"/>
                </a:cubicBezTo>
                <a:cubicBezTo>
                  <a:pt x="4201554" y="1782136"/>
                  <a:pt x="4876039" y="1795419"/>
                  <a:pt x="5419725" y="1938830"/>
                </a:cubicBezTo>
                <a:cubicBezTo>
                  <a:pt x="5963411" y="2082241"/>
                  <a:pt x="6448090" y="2052829"/>
                  <a:pt x="6775115" y="2095692"/>
                </a:cubicBezTo>
                <a:cubicBezTo>
                  <a:pt x="7241725" y="2105890"/>
                  <a:pt x="7587945" y="2164241"/>
                  <a:pt x="7994360" y="2198516"/>
                </a:cubicBezTo>
              </a:path>
            </a:pathLst>
          </a:custGeom>
          <a:solidFill>
            <a:schemeClr val="tx2">
              <a:alpha val="40000"/>
            </a:schemeClr>
          </a:solidFill>
          <a:ln>
            <a:noFill/>
          </a:ln>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Chart-05"/>
          <p:cNvSpPr/>
          <p:nvPr/>
        </p:nvSpPr>
        <p:spPr>
          <a:xfrm>
            <a:off x="2699155" y="3303829"/>
            <a:ext cx="6599987" cy="1306274"/>
          </a:xfrm>
          <a:custGeom>
            <a:avLst/>
            <a:gdLst>
              <a:gd name="connsiteX0" fmla="*/ 0 w 7242645"/>
              <a:gd name="connsiteY0" fmla="*/ 4105341 h 4106752"/>
              <a:gd name="connsiteX1" fmla="*/ 1133475 w 7242645"/>
              <a:gd name="connsiteY1" fmla="*/ 3000441 h 4106752"/>
              <a:gd name="connsiteX2" fmla="*/ 2524125 w 7242645"/>
              <a:gd name="connsiteY2" fmla="*/ 66 h 4106752"/>
              <a:gd name="connsiteX3" fmla="*/ 3552825 w 7242645"/>
              <a:gd name="connsiteY3" fmla="*/ 2914716 h 4106752"/>
              <a:gd name="connsiteX4" fmla="*/ 4343400 w 7242645"/>
              <a:gd name="connsiteY4" fmla="*/ 3810066 h 4106752"/>
              <a:gd name="connsiteX5" fmla="*/ 7048500 w 7242645"/>
              <a:gd name="connsiteY5" fmla="*/ 4086291 h 4106752"/>
              <a:gd name="connsiteX6" fmla="*/ 7029450 w 7242645"/>
              <a:gd name="connsiteY6" fmla="*/ 4086291 h 4106752"/>
              <a:gd name="connsiteX0" fmla="*/ 0 w 7242645"/>
              <a:gd name="connsiteY0" fmla="*/ 4105458 h 4106869"/>
              <a:gd name="connsiteX1" fmla="*/ 1133475 w 7242645"/>
              <a:gd name="connsiteY1" fmla="*/ 3000558 h 4106869"/>
              <a:gd name="connsiteX2" fmla="*/ 2524125 w 7242645"/>
              <a:gd name="connsiteY2" fmla="*/ 183 h 4106869"/>
              <a:gd name="connsiteX3" fmla="*/ 3552825 w 7242645"/>
              <a:gd name="connsiteY3" fmla="*/ 2914833 h 4106869"/>
              <a:gd name="connsiteX4" fmla="*/ 4343400 w 7242645"/>
              <a:gd name="connsiteY4" fmla="*/ 3810183 h 4106869"/>
              <a:gd name="connsiteX5" fmla="*/ 7048500 w 7242645"/>
              <a:gd name="connsiteY5" fmla="*/ 4086408 h 4106869"/>
              <a:gd name="connsiteX6" fmla="*/ 7029450 w 7242645"/>
              <a:gd name="connsiteY6" fmla="*/ 4086408 h 4106869"/>
              <a:gd name="connsiteX0" fmla="*/ 0 w 7242645"/>
              <a:gd name="connsiteY0" fmla="*/ 4105283 h 4106694"/>
              <a:gd name="connsiteX1" fmla="*/ 1133475 w 7242645"/>
              <a:gd name="connsiteY1" fmla="*/ 3000383 h 4106694"/>
              <a:gd name="connsiteX2" fmla="*/ 2524125 w 7242645"/>
              <a:gd name="connsiteY2" fmla="*/ 8 h 4106694"/>
              <a:gd name="connsiteX3" fmla="*/ 3552825 w 7242645"/>
              <a:gd name="connsiteY3" fmla="*/ 2914658 h 4106694"/>
              <a:gd name="connsiteX4" fmla="*/ 4343400 w 7242645"/>
              <a:gd name="connsiteY4" fmla="*/ 3810008 h 4106694"/>
              <a:gd name="connsiteX5" fmla="*/ 7048500 w 7242645"/>
              <a:gd name="connsiteY5" fmla="*/ 4086233 h 4106694"/>
              <a:gd name="connsiteX6" fmla="*/ 7029450 w 7242645"/>
              <a:gd name="connsiteY6" fmla="*/ 4086233 h 4106694"/>
              <a:gd name="connsiteX0" fmla="*/ 0 w 7242645"/>
              <a:gd name="connsiteY0" fmla="*/ 4105438 h 4106849"/>
              <a:gd name="connsiteX1" fmla="*/ 1133475 w 7242645"/>
              <a:gd name="connsiteY1" fmla="*/ 3000538 h 4106849"/>
              <a:gd name="connsiteX2" fmla="*/ 2524125 w 7242645"/>
              <a:gd name="connsiteY2" fmla="*/ 163 h 4106849"/>
              <a:gd name="connsiteX3" fmla="*/ 3695700 w 7242645"/>
              <a:gd name="connsiteY3" fmla="*/ 2867188 h 4106849"/>
              <a:gd name="connsiteX4" fmla="*/ 4343400 w 7242645"/>
              <a:gd name="connsiteY4" fmla="*/ 3810163 h 4106849"/>
              <a:gd name="connsiteX5" fmla="*/ 7048500 w 7242645"/>
              <a:gd name="connsiteY5" fmla="*/ 4086388 h 4106849"/>
              <a:gd name="connsiteX6" fmla="*/ 7029450 w 7242645"/>
              <a:gd name="connsiteY6" fmla="*/ 4086388 h 4106849"/>
              <a:gd name="connsiteX0" fmla="*/ 0 w 7242645"/>
              <a:gd name="connsiteY0" fmla="*/ 4105489 h 4106900"/>
              <a:gd name="connsiteX1" fmla="*/ 1133475 w 7242645"/>
              <a:gd name="connsiteY1" fmla="*/ 3000589 h 4106900"/>
              <a:gd name="connsiteX2" fmla="*/ 2524125 w 7242645"/>
              <a:gd name="connsiteY2" fmla="*/ 214 h 4106900"/>
              <a:gd name="connsiteX3" fmla="*/ 3771900 w 7242645"/>
              <a:gd name="connsiteY3" fmla="*/ 2848189 h 4106900"/>
              <a:gd name="connsiteX4" fmla="*/ 4343400 w 7242645"/>
              <a:gd name="connsiteY4" fmla="*/ 3810214 h 4106900"/>
              <a:gd name="connsiteX5" fmla="*/ 7048500 w 7242645"/>
              <a:gd name="connsiteY5" fmla="*/ 4086439 h 4106900"/>
              <a:gd name="connsiteX6" fmla="*/ 7029450 w 7242645"/>
              <a:gd name="connsiteY6" fmla="*/ 4086439 h 4106900"/>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489 h 4111133"/>
              <a:gd name="connsiteX1" fmla="*/ 1133475 w 7226427"/>
              <a:gd name="connsiteY1" fmla="*/ 3000589 h 4111133"/>
              <a:gd name="connsiteX2" fmla="*/ 2524125 w 7226427"/>
              <a:gd name="connsiteY2" fmla="*/ 214 h 4111133"/>
              <a:gd name="connsiteX3" fmla="*/ 3771900 w 7226427"/>
              <a:gd name="connsiteY3" fmla="*/ 2848189 h 4111133"/>
              <a:gd name="connsiteX4" fmla="*/ 4562475 w 7226427"/>
              <a:gd name="connsiteY4" fmla="*/ 3753064 h 4111133"/>
              <a:gd name="connsiteX5" fmla="*/ 7048500 w 7226427"/>
              <a:gd name="connsiteY5" fmla="*/ 4086439 h 4111133"/>
              <a:gd name="connsiteX6" fmla="*/ 7029450 w 7226427"/>
              <a:gd name="connsiteY6" fmla="*/ 4086439 h 4111133"/>
              <a:gd name="connsiteX0" fmla="*/ 0 w 7226427"/>
              <a:gd name="connsiteY0" fmla="*/ 4105289 h 4110933"/>
              <a:gd name="connsiteX1" fmla="*/ 1133475 w 7226427"/>
              <a:gd name="connsiteY1" fmla="*/ 3000389 h 4110933"/>
              <a:gd name="connsiteX2" fmla="*/ 2524125 w 7226427"/>
              <a:gd name="connsiteY2" fmla="*/ 14 h 4110933"/>
              <a:gd name="connsiteX3" fmla="*/ 3771900 w 7226427"/>
              <a:gd name="connsiteY3" fmla="*/ 2847989 h 4110933"/>
              <a:gd name="connsiteX4" fmla="*/ 4562475 w 7226427"/>
              <a:gd name="connsiteY4" fmla="*/ 3752864 h 4110933"/>
              <a:gd name="connsiteX5" fmla="*/ 7048500 w 7226427"/>
              <a:gd name="connsiteY5" fmla="*/ 4086239 h 4110933"/>
              <a:gd name="connsiteX6" fmla="*/ 7029450 w 7226427"/>
              <a:gd name="connsiteY6" fmla="*/ 4086239 h 4110933"/>
              <a:gd name="connsiteX0" fmla="*/ 0 w 7226427"/>
              <a:gd name="connsiteY0" fmla="*/ 4105279 h 4110923"/>
              <a:gd name="connsiteX1" fmla="*/ 1133475 w 7226427"/>
              <a:gd name="connsiteY1" fmla="*/ 3000379 h 4110923"/>
              <a:gd name="connsiteX2" fmla="*/ 2524125 w 7226427"/>
              <a:gd name="connsiteY2" fmla="*/ 4 h 4110923"/>
              <a:gd name="connsiteX3" fmla="*/ 3771900 w 7226427"/>
              <a:gd name="connsiteY3" fmla="*/ 2847979 h 4110923"/>
              <a:gd name="connsiteX4" fmla="*/ 4562475 w 7226427"/>
              <a:gd name="connsiteY4" fmla="*/ 3752854 h 4110923"/>
              <a:gd name="connsiteX5" fmla="*/ 7048500 w 7226427"/>
              <a:gd name="connsiteY5" fmla="*/ 4086229 h 4110923"/>
              <a:gd name="connsiteX6" fmla="*/ 7029450 w 7226427"/>
              <a:gd name="connsiteY6" fmla="*/ 4086229 h 4110923"/>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215851"/>
              <a:gd name="connsiteY0" fmla="*/ 4105279 h 4110217"/>
              <a:gd name="connsiteX1" fmla="*/ 1133475 w 7215851"/>
              <a:gd name="connsiteY1" fmla="*/ 3000379 h 4110217"/>
              <a:gd name="connsiteX2" fmla="*/ 2524125 w 7215851"/>
              <a:gd name="connsiteY2" fmla="*/ 4 h 4110217"/>
              <a:gd name="connsiteX3" fmla="*/ 3771900 w 7215851"/>
              <a:gd name="connsiteY3" fmla="*/ 2847979 h 4110217"/>
              <a:gd name="connsiteX4" fmla="*/ 4705350 w 7215851"/>
              <a:gd name="connsiteY4" fmla="*/ 3762379 h 4110217"/>
              <a:gd name="connsiteX5" fmla="*/ 7048500 w 7215851"/>
              <a:gd name="connsiteY5" fmla="*/ 4086229 h 4110217"/>
              <a:gd name="connsiteX6" fmla="*/ 7029450 w 7215851"/>
              <a:gd name="connsiteY6" fmla="*/ 4086229 h 4110217"/>
              <a:gd name="connsiteX0" fmla="*/ 0 w 7396826"/>
              <a:gd name="connsiteY0" fmla="*/ 4124329 h 4124329"/>
              <a:gd name="connsiteX1" fmla="*/ 1314450 w 7396826"/>
              <a:gd name="connsiteY1" fmla="*/ 30003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29 h 4124329"/>
              <a:gd name="connsiteX1" fmla="*/ 1209675 w 7396826"/>
              <a:gd name="connsiteY1" fmla="*/ 2924179 h 4124329"/>
              <a:gd name="connsiteX2" fmla="*/ 2705100 w 7396826"/>
              <a:gd name="connsiteY2" fmla="*/ 4 h 4124329"/>
              <a:gd name="connsiteX3" fmla="*/ 3952875 w 7396826"/>
              <a:gd name="connsiteY3" fmla="*/ 2847979 h 4124329"/>
              <a:gd name="connsiteX4" fmla="*/ 4886325 w 7396826"/>
              <a:gd name="connsiteY4" fmla="*/ 3762379 h 4124329"/>
              <a:gd name="connsiteX5" fmla="*/ 7229475 w 7396826"/>
              <a:gd name="connsiteY5" fmla="*/ 4086229 h 4124329"/>
              <a:gd name="connsiteX6" fmla="*/ 7210425 w 7396826"/>
              <a:gd name="connsiteY6" fmla="*/ 4086229 h 4124329"/>
              <a:gd name="connsiteX0" fmla="*/ 0 w 7396826"/>
              <a:gd name="connsiteY0" fmla="*/ 4124376 h 4124376"/>
              <a:gd name="connsiteX1" fmla="*/ 1209675 w 7396826"/>
              <a:gd name="connsiteY1" fmla="*/ 2924226 h 4124376"/>
              <a:gd name="connsiteX2" fmla="*/ 2705100 w 7396826"/>
              <a:gd name="connsiteY2" fmla="*/ 51 h 4124376"/>
              <a:gd name="connsiteX3" fmla="*/ 3952875 w 7396826"/>
              <a:gd name="connsiteY3" fmla="*/ 2848026 h 4124376"/>
              <a:gd name="connsiteX4" fmla="*/ 4886325 w 7396826"/>
              <a:gd name="connsiteY4" fmla="*/ 3762426 h 4124376"/>
              <a:gd name="connsiteX5" fmla="*/ 7229475 w 7396826"/>
              <a:gd name="connsiteY5" fmla="*/ 4086276 h 4124376"/>
              <a:gd name="connsiteX6" fmla="*/ 7210425 w 7396826"/>
              <a:gd name="connsiteY6" fmla="*/ 4086276 h 4124376"/>
              <a:gd name="connsiteX0" fmla="*/ 0 w 7396826"/>
              <a:gd name="connsiteY0" fmla="*/ 4124377 h 4124377"/>
              <a:gd name="connsiteX1" fmla="*/ 1209675 w 7396826"/>
              <a:gd name="connsiteY1" fmla="*/ 2924227 h 4124377"/>
              <a:gd name="connsiteX2" fmla="*/ 2705100 w 7396826"/>
              <a:gd name="connsiteY2" fmla="*/ 52 h 4124377"/>
              <a:gd name="connsiteX3" fmla="*/ 3952875 w 7396826"/>
              <a:gd name="connsiteY3" fmla="*/ 2848027 h 4124377"/>
              <a:gd name="connsiteX4" fmla="*/ 4886325 w 7396826"/>
              <a:gd name="connsiteY4" fmla="*/ 3762427 h 4124377"/>
              <a:gd name="connsiteX5" fmla="*/ 7229475 w 7396826"/>
              <a:gd name="connsiteY5" fmla="*/ 4086277 h 4124377"/>
              <a:gd name="connsiteX6" fmla="*/ 7210425 w 7396826"/>
              <a:gd name="connsiteY6" fmla="*/ 4086277 h 4124377"/>
              <a:gd name="connsiteX0" fmla="*/ 0 w 7369334"/>
              <a:gd name="connsiteY0" fmla="*/ 4124379 h 4124379"/>
              <a:gd name="connsiteX1" fmla="*/ 1209675 w 7369334"/>
              <a:gd name="connsiteY1" fmla="*/ 2924229 h 4124379"/>
              <a:gd name="connsiteX2" fmla="*/ 2705100 w 7369334"/>
              <a:gd name="connsiteY2" fmla="*/ 54 h 4124379"/>
              <a:gd name="connsiteX3" fmla="*/ 3952875 w 7369334"/>
              <a:gd name="connsiteY3" fmla="*/ 2848029 h 4124379"/>
              <a:gd name="connsiteX4" fmla="*/ 5257800 w 7369334"/>
              <a:gd name="connsiteY4" fmla="*/ 3819579 h 4124379"/>
              <a:gd name="connsiteX5" fmla="*/ 7229475 w 7369334"/>
              <a:gd name="connsiteY5" fmla="*/ 4086279 h 4124379"/>
              <a:gd name="connsiteX6" fmla="*/ 7210425 w 7369334"/>
              <a:gd name="connsiteY6" fmla="*/ 4086279 h 4124379"/>
              <a:gd name="connsiteX0" fmla="*/ 0 w 7355945"/>
              <a:gd name="connsiteY0" fmla="*/ 4124379 h 4124379"/>
              <a:gd name="connsiteX1" fmla="*/ 1209675 w 7355945"/>
              <a:gd name="connsiteY1" fmla="*/ 2924229 h 4124379"/>
              <a:gd name="connsiteX2" fmla="*/ 2705100 w 7355945"/>
              <a:gd name="connsiteY2" fmla="*/ 54 h 4124379"/>
              <a:gd name="connsiteX3" fmla="*/ 3952875 w 7355945"/>
              <a:gd name="connsiteY3" fmla="*/ 2848029 h 4124379"/>
              <a:gd name="connsiteX4" fmla="*/ 5438775 w 7355945"/>
              <a:gd name="connsiteY4" fmla="*/ 3838629 h 4124379"/>
              <a:gd name="connsiteX5" fmla="*/ 7229475 w 7355945"/>
              <a:gd name="connsiteY5" fmla="*/ 4086279 h 4124379"/>
              <a:gd name="connsiteX6" fmla="*/ 7210425 w 7355945"/>
              <a:gd name="connsiteY6" fmla="*/ 4086279 h 412437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124339 h 4124339"/>
              <a:gd name="connsiteX1" fmla="*/ 1209675 w 7355945"/>
              <a:gd name="connsiteY1" fmla="*/ 2924189 h 4124339"/>
              <a:gd name="connsiteX2" fmla="*/ 2705100 w 7355945"/>
              <a:gd name="connsiteY2" fmla="*/ 14 h 4124339"/>
              <a:gd name="connsiteX3" fmla="*/ 4067175 w 7355945"/>
              <a:gd name="connsiteY3" fmla="*/ 2886089 h 4124339"/>
              <a:gd name="connsiteX4" fmla="*/ 5438775 w 7355945"/>
              <a:gd name="connsiteY4" fmla="*/ 3838589 h 4124339"/>
              <a:gd name="connsiteX5" fmla="*/ 7229475 w 7355945"/>
              <a:gd name="connsiteY5" fmla="*/ 4086239 h 4124339"/>
              <a:gd name="connsiteX6" fmla="*/ 7210425 w 7355945"/>
              <a:gd name="connsiteY6" fmla="*/ 4086239 h 4124339"/>
              <a:gd name="connsiteX0" fmla="*/ 0 w 7355945"/>
              <a:gd name="connsiteY0" fmla="*/ 4086239 h 4086239"/>
              <a:gd name="connsiteX1" fmla="*/ 1209675 w 7355945"/>
              <a:gd name="connsiteY1" fmla="*/ 2886089 h 4086239"/>
              <a:gd name="connsiteX2" fmla="*/ 2495550 w 7355945"/>
              <a:gd name="connsiteY2" fmla="*/ 14 h 4086239"/>
              <a:gd name="connsiteX3" fmla="*/ 4067175 w 7355945"/>
              <a:gd name="connsiteY3" fmla="*/ 2847989 h 4086239"/>
              <a:gd name="connsiteX4" fmla="*/ 5438775 w 7355945"/>
              <a:gd name="connsiteY4" fmla="*/ 3800489 h 4086239"/>
              <a:gd name="connsiteX5" fmla="*/ 7229475 w 7355945"/>
              <a:gd name="connsiteY5" fmla="*/ 4048139 h 4086239"/>
              <a:gd name="connsiteX6" fmla="*/ 7210425 w 7355945"/>
              <a:gd name="connsiteY6" fmla="*/ 4048139 h 4086239"/>
              <a:gd name="connsiteX0" fmla="*/ 0 w 7355945"/>
              <a:gd name="connsiteY0" fmla="*/ 4114813 h 4114813"/>
              <a:gd name="connsiteX1" fmla="*/ 1209675 w 7355945"/>
              <a:gd name="connsiteY1" fmla="*/ 2914663 h 4114813"/>
              <a:gd name="connsiteX2" fmla="*/ 2514600 w 7355945"/>
              <a:gd name="connsiteY2" fmla="*/ 13 h 4114813"/>
              <a:gd name="connsiteX3" fmla="*/ 4067175 w 7355945"/>
              <a:gd name="connsiteY3" fmla="*/ 2876563 h 4114813"/>
              <a:gd name="connsiteX4" fmla="*/ 5438775 w 7355945"/>
              <a:gd name="connsiteY4" fmla="*/ 3829063 h 4114813"/>
              <a:gd name="connsiteX5" fmla="*/ 7229475 w 7355945"/>
              <a:gd name="connsiteY5" fmla="*/ 4076713 h 4114813"/>
              <a:gd name="connsiteX6" fmla="*/ 7210425 w 7355945"/>
              <a:gd name="connsiteY6" fmla="*/ 4076713 h 4114813"/>
              <a:gd name="connsiteX0" fmla="*/ 0 w 7355945"/>
              <a:gd name="connsiteY0" fmla="*/ 4114804 h 4114804"/>
              <a:gd name="connsiteX1" fmla="*/ 1209675 w 7355945"/>
              <a:gd name="connsiteY1" fmla="*/ 2914654 h 4114804"/>
              <a:gd name="connsiteX2" fmla="*/ 2514600 w 7355945"/>
              <a:gd name="connsiteY2" fmla="*/ 4 h 4114804"/>
              <a:gd name="connsiteX3" fmla="*/ 4067175 w 7355945"/>
              <a:gd name="connsiteY3" fmla="*/ 2876554 h 4114804"/>
              <a:gd name="connsiteX4" fmla="*/ 5438775 w 7355945"/>
              <a:gd name="connsiteY4" fmla="*/ 3829054 h 4114804"/>
              <a:gd name="connsiteX5" fmla="*/ 7229475 w 7355945"/>
              <a:gd name="connsiteY5" fmla="*/ 4076704 h 4114804"/>
              <a:gd name="connsiteX6" fmla="*/ 7210425 w 7355945"/>
              <a:gd name="connsiteY6" fmla="*/ 4076704 h 4114804"/>
              <a:gd name="connsiteX0" fmla="*/ 0 w 7355945"/>
              <a:gd name="connsiteY0" fmla="*/ 4115440 h 4115440"/>
              <a:gd name="connsiteX1" fmla="*/ 1209675 w 7355945"/>
              <a:gd name="connsiteY1" fmla="*/ 2915290 h 4115440"/>
              <a:gd name="connsiteX2" fmla="*/ 2514600 w 7355945"/>
              <a:gd name="connsiteY2" fmla="*/ 640 h 4115440"/>
              <a:gd name="connsiteX3" fmla="*/ 4067175 w 7355945"/>
              <a:gd name="connsiteY3" fmla="*/ 2877190 h 4115440"/>
              <a:gd name="connsiteX4" fmla="*/ 5438775 w 7355945"/>
              <a:gd name="connsiteY4" fmla="*/ 3829690 h 4115440"/>
              <a:gd name="connsiteX5" fmla="*/ 7229475 w 7355945"/>
              <a:gd name="connsiteY5" fmla="*/ 4077340 h 4115440"/>
              <a:gd name="connsiteX6" fmla="*/ 7210425 w 7355945"/>
              <a:gd name="connsiteY6" fmla="*/ 4077340 h 4115440"/>
              <a:gd name="connsiteX0" fmla="*/ 0 w 7355945"/>
              <a:gd name="connsiteY0" fmla="*/ 4114814 h 4114814"/>
              <a:gd name="connsiteX1" fmla="*/ 1209675 w 7355945"/>
              <a:gd name="connsiteY1" fmla="*/ 2914664 h 4114814"/>
              <a:gd name="connsiteX2" fmla="*/ 2514600 w 7355945"/>
              <a:gd name="connsiteY2" fmla="*/ 14 h 4114814"/>
              <a:gd name="connsiteX3" fmla="*/ 4067175 w 7355945"/>
              <a:gd name="connsiteY3" fmla="*/ 2876564 h 4114814"/>
              <a:gd name="connsiteX4" fmla="*/ 5438775 w 7355945"/>
              <a:gd name="connsiteY4" fmla="*/ 3829064 h 4114814"/>
              <a:gd name="connsiteX5" fmla="*/ 7229475 w 7355945"/>
              <a:gd name="connsiteY5" fmla="*/ 4076714 h 4114814"/>
              <a:gd name="connsiteX6" fmla="*/ 7210425 w 7355945"/>
              <a:gd name="connsiteY6" fmla="*/ 4076714 h 4114814"/>
              <a:gd name="connsiteX0" fmla="*/ 0 w 7355945"/>
              <a:gd name="connsiteY0" fmla="*/ 4114879 h 4114879"/>
              <a:gd name="connsiteX1" fmla="*/ 1209675 w 7355945"/>
              <a:gd name="connsiteY1" fmla="*/ 2914729 h 4114879"/>
              <a:gd name="connsiteX2" fmla="*/ 2514600 w 7355945"/>
              <a:gd name="connsiteY2" fmla="*/ 79 h 4114879"/>
              <a:gd name="connsiteX3" fmla="*/ 4067175 w 7355945"/>
              <a:gd name="connsiteY3" fmla="*/ 2876629 h 4114879"/>
              <a:gd name="connsiteX4" fmla="*/ 5438775 w 7355945"/>
              <a:gd name="connsiteY4" fmla="*/ 3829129 h 4114879"/>
              <a:gd name="connsiteX5" fmla="*/ 7229475 w 7355945"/>
              <a:gd name="connsiteY5" fmla="*/ 4076779 h 4114879"/>
              <a:gd name="connsiteX6" fmla="*/ 7210425 w 7355945"/>
              <a:gd name="connsiteY6" fmla="*/ 4076779 h 4114879"/>
              <a:gd name="connsiteX0" fmla="*/ 0 w 7249744"/>
              <a:gd name="connsiteY0" fmla="*/ 4114879 h 4114879"/>
              <a:gd name="connsiteX1" fmla="*/ 1209675 w 7249744"/>
              <a:gd name="connsiteY1" fmla="*/ 2914729 h 4114879"/>
              <a:gd name="connsiteX2" fmla="*/ 2514600 w 7249744"/>
              <a:gd name="connsiteY2" fmla="*/ 79 h 4114879"/>
              <a:gd name="connsiteX3" fmla="*/ 4067175 w 7249744"/>
              <a:gd name="connsiteY3" fmla="*/ 2876629 h 4114879"/>
              <a:gd name="connsiteX4" fmla="*/ 5438775 w 7249744"/>
              <a:gd name="connsiteY4" fmla="*/ 3829129 h 4114879"/>
              <a:gd name="connsiteX5" fmla="*/ 7067550 w 7249744"/>
              <a:gd name="connsiteY5" fmla="*/ 4067254 h 4114879"/>
              <a:gd name="connsiteX6" fmla="*/ 7210425 w 7249744"/>
              <a:gd name="connsiteY6" fmla="*/ 4076779 h 4114879"/>
              <a:gd name="connsiteX0" fmla="*/ 0 w 7440648"/>
              <a:gd name="connsiteY0" fmla="*/ 4114879 h 4114879"/>
              <a:gd name="connsiteX1" fmla="*/ 1209675 w 7440648"/>
              <a:gd name="connsiteY1" fmla="*/ 2914729 h 4114879"/>
              <a:gd name="connsiteX2" fmla="*/ 2514600 w 7440648"/>
              <a:gd name="connsiteY2" fmla="*/ 79 h 4114879"/>
              <a:gd name="connsiteX3" fmla="*/ 4067175 w 7440648"/>
              <a:gd name="connsiteY3" fmla="*/ 2876629 h 4114879"/>
              <a:gd name="connsiteX4" fmla="*/ 5438775 w 7440648"/>
              <a:gd name="connsiteY4" fmla="*/ 3829129 h 4114879"/>
              <a:gd name="connsiteX5" fmla="*/ 7067550 w 7440648"/>
              <a:gd name="connsiteY5" fmla="*/ 4067254 h 4114879"/>
              <a:gd name="connsiteX6" fmla="*/ 7439026 w 7440648"/>
              <a:gd name="connsiteY6" fmla="*/ 4086306 h 4114879"/>
              <a:gd name="connsiteX7" fmla="*/ 7210425 w 7440648"/>
              <a:gd name="connsiteY7" fmla="*/ 4076779 h 4114879"/>
              <a:gd name="connsiteX0" fmla="*/ 0 w 7443259"/>
              <a:gd name="connsiteY0" fmla="*/ 4114879 h 4114879"/>
              <a:gd name="connsiteX1" fmla="*/ 1209675 w 7443259"/>
              <a:gd name="connsiteY1" fmla="*/ 2914729 h 4114879"/>
              <a:gd name="connsiteX2" fmla="*/ 2514600 w 7443259"/>
              <a:gd name="connsiteY2" fmla="*/ 79 h 4114879"/>
              <a:gd name="connsiteX3" fmla="*/ 4067175 w 7443259"/>
              <a:gd name="connsiteY3" fmla="*/ 2876629 h 4114879"/>
              <a:gd name="connsiteX4" fmla="*/ 5438775 w 7443259"/>
              <a:gd name="connsiteY4" fmla="*/ 3829129 h 4114879"/>
              <a:gd name="connsiteX5" fmla="*/ 7067550 w 7443259"/>
              <a:gd name="connsiteY5" fmla="*/ 4067254 h 4114879"/>
              <a:gd name="connsiteX6" fmla="*/ 7439026 w 7443259"/>
              <a:gd name="connsiteY6" fmla="*/ 4086306 h 4114879"/>
              <a:gd name="connsiteX7" fmla="*/ 7372350 w 7443259"/>
              <a:gd name="connsiteY7" fmla="*/ 4114879 h 4114879"/>
              <a:gd name="connsiteX0" fmla="*/ 0 w 7439513"/>
              <a:gd name="connsiteY0" fmla="*/ 4114879 h 4267279"/>
              <a:gd name="connsiteX1" fmla="*/ 1209675 w 7439513"/>
              <a:gd name="connsiteY1" fmla="*/ 2914729 h 4267279"/>
              <a:gd name="connsiteX2" fmla="*/ 2514600 w 7439513"/>
              <a:gd name="connsiteY2" fmla="*/ 79 h 4267279"/>
              <a:gd name="connsiteX3" fmla="*/ 4067175 w 7439513"/>
              <a:gd name="connsiteY3" fmla="*/ 2876629 h 4267279"/>
              <a:gd name="connsiteX4" fmla="*/ 5438775 w 7439513"/>
              <a:gd name="connsiteY4" fmla="*/ 3829129 h 4267279"/>
              <a:gd name="connsiteX5" fmla="*/ 7067550 w 7439513"/>
              <a:gd name="connsiteY5" fmla="*/ 4067254 h 4267279"/>
              <a:gd name="connsiteX6" fmla="*/ 7439026 w 7439513"/>
              <a:gd name="connsiteY6" fmla="*/ 4086306 h 4267279"/>
              <a:gd name="connsiteX7" fmla="*/ 6600825 w 7439513"/>
              <a:gd name="connsiteY7" fmla="*/ 4267279 h 4267279"/>
              <a:gd name="connsiteX0" fmla="*/ 0 w 7439026"/>
              <a:gd name="connsiteY0" fmla="*/ 4114879 h 4114879"/>
              <a:gd name="connsiteX1" fmla="*/ 1209675 w 7439026"/>
              <a:gd name="connsiteY1" fmla="*/ 2914729 h 4114879"/>
              <a:gd name="connsiteX2" fmla="*/ 2514600 w 7439026"/>
              <a:gd name="connsiteY2" fmla="*/ 79 h 4114879"/>
              <a:gd name="connsiteX3" fmla="*/ 4067175 w 7439026"/>
              <a:gd name="connsiteY3" fmla="*/ 2876629 h 4114879"/>
              <a:gd name="connsiteX4" fmla="*/ 5438775 w 7439026"/>
              <a:gd name="connsiteY4" fmla="*/ 3829129 h 4114879"/>
              <a:gd name="connsiteX5" fmla="*/ 7067550 w 7439026"/>
              <a:gd name="connsiteY5" fmla="*/ 4067254 h 4114879"/>
              <a:gd name="connsiteX6" fmla="*/ 7439026 w 7439026"/>
              <a:gd name="connsiteY6" fmla="*/ 4086306 h 4114879"/>
              <a:gd name="connsiteX0" fmla="*/ 0 w 7419976"/>
              <a:gd name="connsiteY0" fmla="*/ 4095829 h 4095829"/>
              <a:gd name="connsiteX1" fmla="*/ 1190625 w 7419976"/>
              <a:gd name="connsiteY1" fmla="*/ 2914729 h 4095829"/>
              <a:gd name="connsiteX2" fmla="*/ 2495550 w 7419976"/>
              <a:gd name="connsiteY2" fmla="*/ 79 h 4095829"/>
              <a:gd name="connsiteX3" fmla="*/ 4048125 w 7419976"/>
              <a:gd name="connsiteY3" fmla="*/ 2876629 h 4095829"/>
              <a:gd name="connsiteX4" fmla="*/ 5419725 w 7419976"/>
              <a:gd name="connsiteY4" fmla="*/ 3829129 h 4095829"/>
              <a:gd name="connsiteX5" fmla="*/ 7048500 w 7419976"/>
              <a:gd name="connsiteY5" fmla="*/ 4067254 h 4095829"/>
              <a:gd name="connsiteX6" fmla="*/ 7419976 w 7419976"/>
              <a:gd name="connsiteY6" fmla="*/ 4086306 h 4095829"/>
              <a:gd name="connsiteX0" fmla="*/ 0 w 7515226"/>
              <a:gd name="connsiteY0" fmla="*/ 4095829 h 4095829"/>
              <a:gd name="connsiteX1" fmla="*/ 1190625 w 7515226"/>
              <a:gd name="connsiteY1" fmla="*/ 2914729 h 4095829"/>
              <a:gd name="connsiteX2" fmla="*/ 2495550 w 7515226"/>
              <a:gd name="connsiteY2" fmla="*/ 79 h 4095829"/>
              <a:gd name="connsiteX3" fmla="*/ 4048125 w 7515226"/>
              <a:gd name="connsiteY3" fmla="*/ 2876629 h 4095829"/>
              <a:gd name="connsiteX4" fmla="*/ 5419725 w 7515226"/>
              <a:gd name="connsiteY4" fmla="*/ 3829129 h 4095829"/>
              <a:gd name="connsiteX5" fmla="*/ 7048500 w 7515226"/>
              <a:gd name="connsiteY5" fmla="*/ 4067254 h 4095829"/>
              <a:gd name="connsiteX6" fmla="*/ 7515226 w 7515226"/>
              <a:gd name="connsiteY6" fmla="*/ 4086306 h 4095829"/>
              <a:gd name="connsiteX0" fmla="*/ 0 w 7381876"/>
              <a:gd name="connsiteY0" fmla="*/ 4095829 h 4095829"/>
              <a:gd name="connsiteX1" fmla="*/ 1190625 w 7381876"/>
              <a:gd name="connsiteY1" fmla="*/ 2914729 h 4095829"/>
              <a:gd name="connsiteX2" fmla="*/ 2495550 w 7381876"/>
              <a:gd name="connsiteY2" fmla="*/ 79 h 4095829"/>
              <a:gd name="connsiteX3" fmla="*/ 4048125 w 7381876"/>
              <a:gd name="connsiteY3" fmla="*/ 2876629 h 4095829"/>
              <a:gd name="connsiteX4" fmla="*/ 5419725 w 7381876"/>
              <a:gd name="connsiteY4" fmla="*/ 3829129 h 4095829"/>
              <a:gd name="connsiteX5" fmla="*/ 7048500 w 7381876"/>
              <a:gd name="connsiteY5" fmla="*/ 4067254 h 4095829"/>
              <a:gd name="connsiteX6" fmla="*/ 7381876 w 7381876"/>
              <a:gd name="connsiteY6" fmla="*/ 4086306 h 4095829"/>
              <a:gd name="connsiteX0" fmla="*/ 0 w 7381876"/>
              <a:gd name="connsiteY0" fmla="*/ 4095943 h 4095943"/>
              <a:gd name="connsiteX1" fmla="*/ 1190625 w 7381876"/>
              <a:gd name="connsiteY1" fmla="*/ 2914843 h 4095943"/>
              <a:gd name="connsiteX2" fmla="*/ 2495550 w 7381876"/>
              <a:gd name="connsiteY2" fmla="*/ 193 h 4095943"/>
              <a:gd name="connsiteX3" fmla="*/ 4048125 w 7381876"/>
              <a:gd name="connsiteY3" fmla="*/ 2876743 h 4095943"/>
              <a:gd name="connsiteX4" fmla="*/ 5419725 w 7381876"/>
              <a:gd name="connsiteY4" fmla="*/ 3829243 h 4095943"/>
              <a:gd name="connsiteX5" fmla="*/ 7048500 w 7381876"/>
              <a:gd name="connsiteY5" fmla="*/ 4067368 h 4095943"/>
              <a:gd name="connsiteX6" fmla="*/ 7381876 w 7381876"/>
              <a:gd name="connsiteY6" fmla="*/ 4086420 h 4095943"/>
              <a:gd name="connsiteX0" fmla="*/ 0 w 7381876"/>
              <a:gd name="connsiteY0" fmla="*/ 4096094 h 4096094"/>
              <a:gd name="connsiteX1" fmla="*/ 1190625 w 7381876"/>
              <a:gd name="connsiteY1" fmla="*/ 2914994 h 4096094"/>
              <a:gd name="connsiteX2" fmla="*/ 2495550 w 7381876"/>
              <a:gd name="connsiteY2" fmla="*/ 344 h 4096094"/>
              <a:gd name="connsiteX3" fmla="*/ 4048125 w 7381876"/>
              <a:gd name="connsiteY3" fmla="*/ 2876894 h 4096094"/>
              <a:gd name="connsiteX4" fmla="*/ 5419725 w 7381876"/>
              <a:gd name="connsiteY4" fmla="*/ 3829394 h 4096094"/>
              <a:gd name="connsiteX5" fmla="*/ 7048500 w 7381876"/>
              <a:gd name="connsiteY5" fmla="*/ 4067519 h 4096094"/>
              <a:gd name="connsiteX6" fmla="*/ 7381876 w 7381876"/>
              <a:gd name="connsiteY6" fmla="*/ 4086571 h 4096094"/>
              <a:gd name="connsiteX0" fmla="*/ 0 w 7381876"/>
              <a:gd name="connsiteY0" fmla="*/ 4095756 h 4095756"/>
              <a:gd name="connsiteX1" fmla="*/ 1190625 w 7381876"/>
              <a:gd name="connsiteY1" fmla="*/ 2914656 h 4095756"/>
              <a:gd name="connsiteX2" fmla="*/ 2495550 w 7381876"/>
              <a:gd name="connsiteY2" fmla="*/ 6 h 4095756"/>
              <a:gd name="connsiteX3" fmla="*/ 4048125 w 7381876"/>
              <a:gd name="connsiteY3" fmla="*/ 2876556 h 4095756"/>
              <a:gd name="connsiteX4" fmla="*/ 5419725 w 7381876"/>
              <a:gd name="connsiteY4" fmla="*/ 3829056 h 4095756"/>
              <a:gd name="connsiteX5" fmla="*/ 7048500 w 7381876"/>
              <a:gd name="connsiteY5" fmla="*/ 4067181 h 4095756"/>
              <a:gd name="connsiteX6" fmla="*/ 7381876 w 7381876"/>
              <a:gd name="connsiteY6" fmla="*/ 4086233 h 4095756"/>
              <a:gd name="connsiteX0" fmla="*/ 0 w 7428603"/>
              <a:gd name="connsiteY0" fmla="*/ 4095756 h 4095756"/>
              <a:gd name="connsiteX1" fmla="*/ 1190625 w 7428603"/>
              <a:gd name="connsiteY1" fmla="*/ 2914656 h 4095756"/>
              <a:gd name="connsiteX2" fmla="*/ 2495550 w 7428603"/>
              <a:gd name="connsiteY2" fmla="*/ 6 h 4095756"/>
              <a:gd name="connsiteX3" fmla="*/ 4048125 w 7428603"/>
              <a:gd name="connsiteY3" fmla="*/ 2876556 h 4095756"/>
              <a:gd name="connsiteX4" fmla="*/ 5419725 w 7428603"/>
              <a:gd name="connsiteY4" fmla="*/ 3829056 h 4095756"/>
              <a:gd name="connsiteX5" fmla="*/ 7244634 w 7428603"/>
              <a:gd name="connsiteY5" fmla="*/ 3997957 h 4095756"/>
              <a:gd name="connsiteX6" fmla="*/ 7381876 w 7428603"/>
              <a:gd name="connsiteY6" fmla="*/ 4086233 h 4095756"/>
              <a:gd name="connsiteX0" fmla="*/ 0 w 7970281"/>
              <a:gd name="connsiteY0" fmla="*/ 4095756 h 4095756"/>
              <a:gd name="connsiteX1" fmla="*/ 1190625 w 7970281"/>
              <a:gd name="connsiteY1" fmla="*/ 2914656 h 4095756"/>
              <a:gd name="connsiteX2" fmla="*/ 2495550 w 7970281"/>
              <a:gd name="connsiteY2" fmla="*/ 6 h 4095756"/>
              <a:gd name="connsiteX3" fmla="*/ 4048125 w 7970281"/>
              <a:gd name="connsiteY3" fmla="*/ 2876556 h 4095756"/>
              <a:gd name="connsiteX4" fmla="*/ 5419725 w 7970281"/>
              <a:gd name="connsiteY4" fmla="*/ 3829056 h 4095756"/>
              <a:gd name="connsiteX5" fmla="*/ 7244634 w 7970281"/>
              <a:gd name="connsiteY5" fmla="*/ 3997957 h 4095756"/>
              <a:gd name="connsiteX6" fmla="*/ 7970281 w 7970281"/>
              <a:gd name="connsiteY6" fmla="*/ 4028546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7244634 w 7994360"/>
              <a:gd name="connsiteY5" fmla="*/ 3997957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4095756 h 4095756"/>
              <a:gd name="connsiteX1" fmla="*/ 1190625 w 7994360"/>
              <a:gd name="connsiteY1" fmla="*/ 2914656 h 4095756"/>
              <a:gd name="connsiteX2" fmla="*/ 2495550 w 7994360"/>
              <a:gd name="connsiteY2" fmla="*/ 6 h 4095756"/>
              <a:gd name="connsiteX3" fmla="*/ 4048125 w 7994360"/>
              <a:gd name="connsiteY3" fmla="*/ 2876556 h 4095756"/>
              <a:gd name="connsiteX4" fmla="*/ 5419725 w 7994360"/>
              <a:gd name="connsiteY4" fmla="*/ 3829056 h 4095756"/>
              <a:gd name="connsiteX5" fmla="*/ 6775115 w 7994360"/>
              <a:gd name="connsiteY5" fmla="*/ 3985918 h 4095756"/>
              <a:gd name="connsiteX6" fmla="*/ 7994360 w 7994360"/>
              <a:gd name="connsiteY6" fmla="*/ 4088742 h 4095756"/>
              <a:gd name="connsiteX0" fmla="*/ 0 w 7994360"/>
              <a:gd name="connsiteY0" fmla="*/ 3485964 h 3485964"/>
              <a:gd name="connsiteX1" fmla="*/ 1190625 w 7994360"/>
              <a:gd name="connsiteY1" fmla="*/ 2304864 h 3485964"/>
              <a:gd name="connsiteX2" fmla="*/ 2458215 w 7994360"/>
              <a:gd name="connsiteY2" fmla="*/ 7 h 3485964"/>
              <a:gd name="connsiteX3" fmla="*/ 4048125 w 7994360"/>
              <a:gd name="connsiteY3" fmla="*/ 2266764 h 3485964"/>
              <a:gd name="connsiteX4" fmla="*/ 5419725 w 7994360"/>
              <a:gd name="connsiteY4" fmla="*/ 3219264 h 3485964"/>
              <a:gd name="connsiteX5" fmla="*/ 6775115 w 7994360"/>
              <a:gd name="connsiteY5" fmla="*/ 3376126 h 3485964"/>
              <a:gd name="connsiteX6" fmla="*/ 7994360 w 7994360"/>
              <a:gd name="connsiteY6" fmla="*/ 3478950 h 3485964"/>
              <a:gd name="connsiteX0" fmla="*/ 0 w 7994360"/>
              <a:gd name="connsiteY0" fmla="*/ 2851285 h 2851285"/>
              <a:gd name="connsiteX1" fmla="*/ 1190625 w 7994360"/>
              <a:gd name="connsiteY1" fmla="*/ 1670185 h 2851285"/>
              <a:gd name="connsiteX2" fmla="*/ 2346212 w 7994360"/>
              <a:gd name="connsiteY2" fmla="*/ 11 h 2851285"/>
              <a:gd name="connsiteX3" fmla="*/ 4048125 w 7994360"/>
              <a:gd name="connsiteY3" fmla="*/ 1632085 h 2851285"/>
              <a:gd name="connsiteX4" fmla="*/ 5419725 w 7994360"/>
              <a:gd name="connsiteY4" fmla="*/ 2584585 h 2851285"/>
              <a:gd name="connsiteX5" fmla="*/ 6775115 w 7994360"/>
              <a:gd name="connsiteY5" fmla="*/ 2741447 h 2851285"/>
              <a:gd name="connsiteX6" fmla="*/ 7994360 w 7994360"/>
              <a:gd name="connsiteY6" fmla="*/ 2844271 h 2851285"/>
              <a:gd name="connsiteX0" fmla="*/ 0 w 7994360"/>
              <a:gd name="connsiteY0" fmla="*/ 2216609 h 2216609"/>
              <a:gd name="connsiteX1" fmla="*/ 1190625 w 7994360"/>
              <a:gd name="connsiteY1" fmla="*/ 1035509 h 2216609"/>
              <a:gd name="connsiteX2" fmla="*/ 2358657 w 7994360"/>
              <a:gd name="connsiteY2" fmla="*/ 18 h 2216609"/>
              <a:gd name="connsiteX3" fmla="*/ 4048125 w 7994360"/>
              <a:gd name="connsiteY3" fmla="*/ 997409 h 2216609"/>
              <a:gd name="connsiteX4" fmla="*/ 5419725 w 7994360"/>
              <a:gd name="connsiteY4" fmla="*/ 1949909 h 2216609"/>
              <a:gd name="connsiteX5" fmla="*/ 6775115 w 7994360"/>
              <a:gd name="connsiteY5" fmla="*/ 2106771 h 2216609"/>
              <a:gd name="connsiteX6" fmla="*/ 7994360 w 7994360"/>
              <a:gd name="connsiteY6" fmla="*/ 2209595 h 2216609"/>
              <a:gd name="connsiteX0" fmla="*/ 0 w 7994360"/>
              <a:gd name="connsiteY0" fmla="*/ 2204163 h 2204163"/>
              <a:gd name="connsiteX1" fmla="*/ 1190625 w 7994360"/>
              <a:gd name="connsiteY1" fmla="*/ 1023063 h 2204163"/>
              <a:gd name="connsiteX2" fmla="*/ 2035093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3 h 2204163"/>
              <a:gd name="connsiteX1" fmla="*/ 1190625 w 7994360"/>
              <a:gd name="connsiteY1" fmla="*/ 1023063 h 2204163"/>
              <a:gd name="connsiteX2" fmla="*/ 2109762 w 7994360"/>
              <a:gd name="connsiteY2" fmla="*/ 18 h 2204163"/>
              <a:gd name="connsiteX3" fmla="*/ 4048125 w 7994360"/>
              <a:gd name="connsiteY3" fmla="*/ 984963 h 2204163"/>
              <a:gd name="connsiteX4" fmla="*/ 5419725 w 7994360"/>
              <a:gd name="connsiteY4" fmla="*/ 1937463 h 2204163"/>
              <a:gd name="connsiteX5" fmla="*/ 6775115 w 7994360"/>
              <a:gd name="connsiteY5" fmla="*/ 2094325 h 2204163"/>
              <a:gd name="connsiteX6" fmla="*/ 7994360 w 7994360"/>
              <a:gd name="connsiteY6" fmla="*/ 2197149 h 2204163"/>
              <a:gd name="connsiteX0" fmla="*/ 0 w 7994360"/>
              <a:gd name="connsiteY0" fmla="*/ 2204164 h 2204164"/>
              <a:gd name="connsiteX1" fmla="*/ 1190625 w 7994360"/>
              <a:gd name="connsiteY1" fmla="*/ 1023064 h 2204164"/>
              <a:gd name="connsiteX2" fmla="*/ 2109762 w 7994360"/>
              <a:gd name="connsiteY2" fmla="*/ 19 h 2204164"/>
              <a:gd name="connsiteX3" fmla="*/ 4048125 w 7994360"/>
              <a:gd name="connsiteY3" fmla="*/ 984964 h 2204164"/>
              <a:gd name="connsiteX4" fmla="*/ 5419725 w 7994360"/>
              <a:gd name="connsiteY4" fmla="*/ 1937464 h 2204164"/>
              <a:gd name="connsiteX5" fmla="*/ 6775115 w 7994360"/>
              <a:gd name="connsiteY5" fmla="*/ 2094326 h 2204164"/>
              <a:gd name="connsiteX6" fmla="*/ 7994360 w 7994360"/>
              <a:gd name="connsiteY6" fmla="*/ 2197150 h 2204164"/>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146 h 2204146"/>
              <a:gd name="connsiteX1" fmla="*/ 1190625 w 7994360"/>
              <a:gd name="connsiteY1" fmla="*/ 1023046 h 2204146"/>
              <a:gd name="connsiteX2" fmla="*/ 2109762 w 7994360"/>
              <a:gd name="connsiteY2" fmla="*/ 1 h 2204146"/>
              <a:gd name="connsiteX3" fmla="*/ 3600114 w 7994360"/>
              <a:gd name="connsiteY3" fmla="*/ 1022280 h 2204146"/>
              <a:gd name="connsiteX4" fmla="*/ 5419725 w 7994360"/>
              <a:gd name="connsiteY4" fmla="*/ 1937446 h 2204146"/>
              <a:gd name="connsiteX5" fmla="*/ 6775115 w 7994360"/>
              <a:gd name="connsiteY5" fmla="*/ 2094308 h 2204146"/>
              <a:gd name="connsiteX6" fmla="*/ 7994360 w 7994360"/>
              <a:gd name="connsiteY6" fmla="*/ 2197132 h 2204146"/>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4225 h 2204225"/>
              <a:gd name="connsiteX1" fmla="*/ 1190625 w 7994360"/>
              <a:gd name="connsiteY1" fmla="*/ 1023125 h 2204225"/>
              <a:gd name="connsiteX2" fmla="*/ 2109762 w 7994360"/>
              <a:gd name="connsiteY2" fmla="*/ 80 h 2204225"/>
              <a:gd name="connsiteX3" fmla="*/ 3587670 w 7994360"/>
              <a:gd name="connsiteY3" fmla="*/ 1072138 h 2204225"/>
              <a:gd name="connsiteX4" fmla="*/ 5419725 w 7994360"/>
              <a:gd name="connsiteY4" fmla="*/ 1937525 h 2204225"/>
              <a:gd name="connsiteX5" fmla="*/ 6775115 w 7994360"/>
              <a:gd name="connsiteY5" fmla="*/ 2094387 h 2204225"/>
              <a:gd name="connsiteX6" fmla="*/ 7994360 w 7994360"/>
              <a:gd name="connsiteY6" fmla="*/ 2197211 h 2204225"/>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2205530 h 2205530"/>
              <a:gd name="connsiteX1" fmla="*/ 1190625 w 7994360"/>
              <a:gd name="connsiteY1" fmla="*/ 1024430 h 2205530"/>
              <a:gd name="connsiteX2" fmla="*/ 2109762 w 7994360"/>
              <a:gd name="connsiteY2" fmla="*/ 1385 h 2205530"/>
              <a:gd name="connsiteX3" fmla="*/ 3513001 w 7994360"/>
              <a:gd name="connsiteY3" fmla="*/ 1235225 h 2205530"/>
              <a:gd name="connsiteX4" fmla="*/ 5419725 w 7994360"/>
              <a:gd name="connsiteY4" fmla="*/ 1938830 h 2205530"/>
              <a:gd name="connsiteX5" fmla="*/ 6775115 w 7994360"/>
              <a:gd name="connsiteY5" fmla="*/ 2095692 h 2205530"/>
              <a:gd name="connsiteX6" fmla="*/ 7994360 w 7994360"/>
              <a:gd name="connsiteY6" fmla="*/ 2198516 h 2205530"/>
              <a:gd name="connsiteX0" fmla="*/ 0 w 7994360"/>
              <a:gd name="connsiteY0" fmla="*/ 1820686 h 1820686"/>
              <a:gd name="connsiteX1" fmla="*/ 1190625 w 7994360"/>
              <a:gd name="connsiteY1" fmla="*/ 639586 h 1820686"/>
              <a:gd name="connsiteX2" fmla="*/ 1885756 w 7994360"/>
              <a:gd name="connsiteY2" fmla="*/ 2329 h 1820686"/>
              <a:gd name="connsiteX3" fmla="*/ 3513001 w 7994360"/>
              <a:gd name="connsiteY3" fmla="*/ 850381 h 1820686"/>
              <a:gd name="connsiteX4" fmla="*/ 5419725 w 7994360"/>
              <a:gd name="connsiteY4" fmla="*/ 1553986 h 1820686"/>
              <a:gd name="connsiteX5" fmla="*/ 6775115 w 7994360"/>
              <a:gd name="connsiteY5" fmla="*/ 1710848 h 1820686"/>
              <a:gd name="connsiteX6" fmla="*/ 7994360 w 7994360"/>
              <a:gd name="connsiteY6" fmla="*/ 1813672 h 1820686"/>
              <a:gd name="connsiteX0" fmla="*/ 0 w 7994360"/>
              <a:gd name="connsiteY0" fmla="*/ 1820738 h 1820738"/>
              <a:gd name="connsiteX1" fmla="*/ 1190625 w 7994360"/>
              <a:gd name="connsiteY1" fmla="*/ 639638 h 1820738"/>
              <a:gd name="connsiteX2" fmla="*/ 1885756 w 7994360"/>
              <a:gd name="connsiteY2" fmla="*/ 2381 h 1820738"/>
              <a:gd name="connsiteX3" fmla="*/ 3513001 w 7994360"/>
              <a:gd name="connsiteY3" fmla="*/ 850433 h 1820738"/>
              <a:gd name="connsiteX4" fmla="*/ 5419725 w 7994360"/>
              <a:gd name="connsiteY4" fmla="*/ 1554038 h 1820738"/>
              <a:gd name="connsiteX5" fmla="*/ 6775115 w 7994360"/>
              <a:gd name="connsiteY5" fmla="*/ 1710900 h 1820738"/>
              <a:gd name="connsiteX6" fmla="*/ 7994360 w 7994360"/>
              <a:gd name="connsiteY6" fmla="*/ 1813724 h 1820738"/>
              <a:gd name="connsiteX0" fmla="*/ 0 w 7994360"/>
              <a:gd name="connsiteY0" fmla="*/ 1684672 h 1684672"/>
              <a:gd name="connsiteX1" fmla="*/ 1190625 w 7994360"/>
              <a:gd name="connsiteY1" fmla="*/ 503572 h 1684672"/>
              <a:gd name="connsiteX2" fmla="*/ 1773752 w 7994360"/>
              <a:gd name="connsiteY2" fmla="*/ 3208 h 1684672"/>
              <a:gd name="connsiteX3" fmla="*/ 3513001 w 7994360"/>
              <a:gd name="connsiteY3" fmla="*/ 714367 h 1684672"/>
              <a:gd name="connsiteX4" fmla="*/ 5419725 w 7994360"/>
              <a:gd name="connsiteY4" fmla="*/ 1417972 h 1684672"/>
              <a:gd name="connsiteX5" fmla="*/ 6775115 w 7994360"/>
              <a:gd name="connsiteY5" fmla="*/ 1574834 h 1684672"/>
              <a:gd name="connsiteX6" fmla="*/ 7994360 w 7994360"/>
              <a:gd name="connsiteY6" fmla="*/ 1677658 h 1684672"/>
              <a:gd name="connsiteX0" fmla="*/ 0 w 7994360"/>
              <a:gd name="connsiteY0" fmla="*/ 1681693 h 1681693"/>
              <a:gd name="connsiteX1" fmla="*/ 1190625 w 7994360"/>
              <a:gd name="connsiteY1" fmla="*/ 500593 h 1681693"/>
              <a:gd name="connsiteX2" fmla="*/ 1773752 w 7994360"/>
              <a:gd name="connsiteY2" fmla="*/ 229 h 1681693"/>
              <a:gd name="connsiteX3" fmla="*/ 3513001 w 7994360"/>
              <a:gd name="connsiteY3" fmla="*/ 711388 h 1681693"/>
              <a:gd name="connsiteX4" fmla="*/ 5419725 w 7994360"/>
              <a:gd name="connsiteY4" fmla="*/ 1414993 h 1681693"/>
              <a:gd name="connsiteX5" fmla="*/ 6775115 w 7994360"/>
              <a:gd name="connsiteY5" fmla="*/ 1571855 h 1681693"/>
              <a:gd name="connsiteX6" fmla="*/ 7994360 w 7994360"/>
              <a:gd name="connsiteY6" fmla="*/ 1674679 h 1681693"/>
              <a:gd name="connsiteX0" fmla="*/ 0 w 7994360"/>
              <a:gd name="connsiteY0" fmla="*/ 1685060 h 1685060"/>
              <a:gd name="connsiteX1" fmla="*/ 1190625 w 7994360"/>
              <a:gd name="connsiteY1" fmla="*/ 503960 h 1685060"/>
              <a:gd name="connsiteX2" fmla="*/ 1773752 w 7994360"/>
              <a:gd name="connsiteY2" fmla="*/ 3596 h 1685060"/>
              <a:gd name="connsiteX3" fmla="*/ 2704092 w 7994360"/>
              <a:gd name="connsiteY3" fmla="*/ 727201 h 1685060"/>
              <a:gd name="connsiteX4" fmla="*/ 5419725 w 7994360"/>
              <a:gd name="connsiteY4" fmla="*/ 1418360 h 1685060"/>
              <a:gd name="connsiteX5" fmla="*/ 6775115 w 7994360"/>
              <a:gd name="connsiteY5" fmla="*/ 1575222 h 1685060"/>
              <a:gd name="connsiteX6" fmla="*/ 7994360 w 7994360"/>
              <a:gd name="connsiteY6" fmla="*/ 1678046 h 1685060"/>
              <a:gd name="connsiteX0" fmla="*/ 0 w 7994360"/>
              <a:gd name="connsiteY0" fmla="*/ 1686986 h 1686986"/>
              <a:gd name="connsiteX1" fmla="*/ 1190625 w 7994360"/>
              <a:gd name="connsiteY1" fmla="*/ 505886 h 1686986"/>
              <a:gd name="connsiteX2" fmla="*/ 1773752 w 7994360"/>
              <a:gd name="connsiteY2" fmla="*/ 5522 h 1686986"/>
              <a:gd name="connsiteX3" fmla="*/ 2728983 w 7994360"/>
              <a:gd name="connsiteY3" fmla="*/ 791351 h 1686986"/>
              <a:gd name="connsiteX4" fmla="*/ 5419725 w 7994360"/>
              <a:gd name="connsiteY4" fmla="*/ 1420286 h 1686986"/>
              <a:gd name="connsiteX5" fmla="*/ 6775115 w 7994360"/>
              <a:gd name="connsiteY5" fmla="*/ 1577148 h 1686986"/>
              <a:gd name="connsiteX6" fmla="*/ 7994360 w 7994360"/>
              <a:gd name="connsiteY6" fmla="*/ 1679972 h 1686986"/>
              <a:gd name="connsiteX0" fmla="*/ 0 w 7994360"/>
              <a:gd name="connsiteY0" fmla="*/ 1686986 h 1686986"/>
              <a:gd name="connsiteX1" fmla="*/ 1190625 w 7994360"/>
              <a:gd name="connsiteY1" fmla="*/ 505886 h 1686986"/>
              <a:gd name="connsiteX2" fmla="*/ 1773752 w 7994360"/>
              <a:gd name="connsiteY2" fmla="*/ 5522 h 1686986"/>
              <a:gd name="connsiteX3" fmla="*/ 2728983 w 7994360"/>
              <a:gd name="connsiteY3" fmla="*/ 791351 h 1686986"/>
              <a:gd name="connsiteX4" fmla="*/ 5419725 w 7994360"/>
              <a:gd name="connsiteY4" fmla="*/ 1420286 h 1686986"/>
              <a:gd name="connsiteX5" fmla="*/ 6775115 w 7994360"/>
              <a:gd name="connsiteY5" fmla="*/ 1577148 h 1686986"/>
              <a:gd name="connsiteX6" fmla="*/ 7994360 w 7994360"/>
              <a:gd name="connsiteY6" fmla="*/ 1679972 h 1686986"/>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19725 w 7994360"/>
              <a:gd name="connsiteY4" fmla="*/ 1414988 h 1681688"/>
              <a:gd name="connsiteX5" fmla="*/ 6775115 w 7994360"/>
              <a:gd name="connsiteY5" fmla="*/ 1571850 h 1681688"/>
              <a:gd name="connsiteX6" fmla="*/ 7994360 w 7994360"/>
              <a:gd name="connsiteY6" fmla="*/ 1674674 h 1681688"/>
              <a:gd name="connsiteX0" fmla="*/ 0 w 7994360"/>
              <a:gd name="connsiteY0" fmla="*/ 1681688 h 1681688"/>
              <a:gd name="connsiteX1" fmla="*/ 1190625 w 7994360"/>
              <a:gd name="connsiteY1" fmla="*/ 500588 h 1681688"/>
              <a:gd name="connsiteX2" fmla="*/ 1773752 w 7994360"/>
              <a:gd name="connsiteY2" fmla="*/ 224 h 1681688"/>
              <a:gd name="connsiteX3" fmla="*/ 2728983 w 7994360"/>
              <a:gd name="connsiteY3" fmla="*/ 786053 h 1681688"/>
              <a:gd name="connsiteX4" fmla="*/ 5432170 w 7994360"/>
              <a:gd name="connsiteY4" fmla="*/ 1502102 h 1681688"/>
              <a:gd name="connsiteX5" fmla="*/ 6775115 w 7994360"/>
              <a:gd name="connsiteY5" fmla="*/ 1571850 h 1681688"/>
              <a:gd name="connsiteX6" fmla="*/ 7994360 w 7994360"/>
              <a:gd name="connsiteY6" fmla="*/ 1674674 h 1681688"/>
              <a:gd name="connsiteX0" fmla="*/ 0 w 7994360"/>
              <a:gd name="connsiteY0" fmla="*/ 1582249 h 1582249"/>
              <a:gd name="connsiteX1" fmla="*/ 1190625 w 7994360"/>
              <a:gd name="connsiteY1" fmla="*/ 401149 h 1582249"/>
              <a:gd name="connsiteX2" fmla="*/ 1786197 w 7994360"/>
              <a:gd name="connsiteY2" fmla="*/ 343 h 1582249"/>
              <a:gd name="connsiteX3" fmla="*/ 2728983 w 7994360"/>
              <a:gd name="connsiteY3" fmla="*/ 686614 h 1582249"/>
              <a:gd name="connsiteX4" fmla="*/ 5432170 w 7994360"/>
              <a:gd name="connsiteY4" fmla="*/ 1402663 h 1582249"/>
              <a:gd name="connsiteX5" fmla="*/ 6775115 w 7994360"/>
              <a:gd name="connsiteY5" fmla="*/ 1472411 h 1582249"/>
              <a:gd name="connsiteX6" fmla="*/ 7994360 w 7994360"/>
              <a:gd name="connsiteY6" fmla="*/ 1575235 h 158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4360" h="1582249">
                <a:moveTo>
                  <a:pt x="0" y="1582249"/>
                </a:moveTo>
                <a:cubicBezTo>
                  <a:pt x="356394" y="1371905"/>
                  <a:pt x="892926" y="664800"/>
                  <a:pt x="1190625" y="401149"/>
                </a:cubicBezTo>
                <a:cubicBezTo>
                  <a:pt x="1488325" y="137498"/>
                  <a:pt x="1525562" y="-8036"/>
                  <a:pt x="1786197" y="343"/>
                </a:cubicBezTo>
                <a:cubicBezTo>
                  <a:pt x="2104814" y="10586"/>
                  <a:pt x="2339106" y="289040"/>
                  <a:pt x="2728983" y="686614"/>
                </a:cubicBezTo>
                <a:cubicBezTo>
                  <a:pt x="3392646" y="1357973"/>
                  <a:pt x="4732926" y="1346366"/>
                  <a:pt x="5432170" y="1402663"/>
                </a:cubicBezTo>
                <a:cubicBezTo>
                  <a:pt x="6131414" y="1458960"/>
                  <a:pt x="6448090" y="1429548"/>
                  <a:pt x="6775115" y="1472411"/>
                </a:cubicBezTo>
                <a:cubicBezTo>
                  <a:pt x="7241725" y="1482609"/>
                  <a:pt x="7587945" y="1540960"/>
                  <a:pt x="7994360" y="1575235"/>
                </a:cubicBezTo>
              </a:path>
            </a:pathLst>
          </a:custGeom>
          <a:gradFill flip="none" rotWithShape="1">
            <a:gsLst>
              <a:gs pos="21000">
                <a:schemeClr val="accent2">
                  <a:lumMod val="75000"/>
                </a:schemeClr>
              </a:gs>
              <a:gs pos="60000">
                <a:schemeClr val="bg2">
                  <a:alpha val="80000"/>
                </a:schemeClr>
              </a:gs>
              <a:gs pos="48000">
                <a:schemeClr val="bg2">
                  <a:alpha val="80000"/>
                </a:schemeClr>
              </a:gs>
              <a:gs pos="100000">
                <a:srgbClr val="343434">
                  <a:alpha val="20000"/>
                </a:srgbClr>
              </a:gs>
            </a:gsLst>
            <a:lin ang="1800000" scaled="0"/>
            <a:tileRect/>
          </a:gradFill>
          <a:ln>
            <a:noFill/>
          </a:ln>
          <a:effectLst>
            <a:outerShdw blurRad="152400" dist="304800" dir="2700000" algn="tl" rotWithShape="0">
              <a:prstClr val="black">
                <a:alpha val="60000"/>
              </a:prstClr>
            </a:outerShdw>
          </a:effectLst>
          <a:scene3d>
            <a:camera prst="orthographicFront"/>
            <a:lightRig rig="threePt" dir="t"/>
          </a:scene3d>
          <a:sp3d prstMaterial="matte">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5" name="Bottom Slab"/>
          <p:cNvPicPr>
            <a:picLocks noChangeAspect="1"/>
          </p:cNvPicPr>
          <p:nvPr/>
        </p:nvPicPr>
        <p:blipFill rotWithShape="1">
          <a:blip r:embed="rId5">
            <a:extLst>
              <a:ext uri="{28A0092B-C50C-407E-A947-70E740481C1C}">
                <a14:useLocalDpi xmlns:a14="http://schemas.microsoft.com/office/drawing/2010/main" val="0"/>
              </a:ext>
            </a:extLst>
          </a:blip>
          <a:srcRect t="89282"/>
          <a:stretch/>
        </p:blipFill>
        <p:spPr>
          <a:xfrm>
            <a:off x="0" y="4592241"/>
            <a:ext cx="9144000" cy="551260"/>
          </a:xfrm>
          <a:prstGeom prst="rect">
            <a:avLst/>
          </a:prstGeom>
        </p:spPr>
      </p:pic>
      <p:sp>
        <p:nvSpPr>
          <p:cNvPr id="36" name="BG Fade"/>
          <p:cNvSpPr/>
          <p:nvPr/>
        </p:nvSpPr>
        <p:spPr>
          <a:xfrm>
            <a:off x="0" y="4592241"/>
            <a:ext cx="9144000" cy="551260"/>
          </a:xfrm>
          <a:prstGeom prst="rect">
            <a:avLst/>
          </a:prstGeom>
          <a:gradFill>
            <a:gsLst>
              <a:gs pos="0">
                <a:schemeClr val="bg1">
                  <a:alpha val="1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p:cNvCxnSpPr/>
          <p:nvPr/>
        </p:nvCxnSpPr>
        <p:spPr>
          <a:xfrm>
            <a:off x="457200" y="4592240"/>
            <a:ext cx="830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8077200" y="4592241"/>
            <a:ext cx="723900"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GB" sz="1400" dirty="0" smtClean="0"/>
              <a:t>TIME</a:t>
            </a:r>
            <a:endParaRPr lang="en-GB" sz="1400" dirty="0"/>
          </a:p>
        </p:txBody>
      </p:sp>
      <p:sp>
        <p:nvSpPr>
          <p:cNvPr id="19" name="Flowchart: Merge 18"/>
          <p:cNvSpPr/>
          <p:nvPr/>
        </p:nvSpPr>
        <p:spPr>
          <a:xfrm rot="16200000">
            <a:off x="8763076" y="4529672"/>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cxnSp>
        <p:nvCxnSpPr>
          <p:cNvPr id="29" name="Straight Connector 28"/>
          <p:cNvCxnSpPr/>
          <p:nvPr/>
        </p:nvCxnSpPr>
        <p:spPr>
          <a:xfrm flipV="1">
            <a:off x="457200" y="1304930"/>
            <a:ext cx="0" cy="329512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Flowchart: Merge 31"/>
          <p:cNvSpPr/>
          <p:nvPr/>
        </p:nvSpPr>
        <p:spPr>
          <a:xfrm rot="10800000">
            <a:off x="396552" y="1226291"/>
            <a:ext cx="121303" cy="121303"/>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3" name="Rectangle 32"/>
          <p:cNvSpPr/>
          <p:nvPr/>
        </p:nvSpPr>
        <p:spPr>
          <a:xfrm>
            <a:off x="0" y="876300"/>
            <a:ext cx="910898" cy="428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smtClean="0"/>
              <a:t>CASES</a:t>
            </a:r>
            <a:endParaRPr lang="en-GB" sz="1400" dirty="0"/>
          </a:p>
        </p:txBody>
      </p:sp>
    </p:spTree>
    <p:extLst>
      <p:ext uri="{BB962C8B-B14F-4D97-AF65-F5344CB8AC3E}">
        <p14:creationId xmlns:p14="http://schemas.microsoft.com/office/powerpoint/2010/main" val="78286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0" presetClass="path" presetSubtype="0" fill="hold" nodeType="withEffect">
                                  <p:stCondLst>
                                    <p:cond delay="100"/>
                                  </p:stCondLst>
                                  <p:childTnLst>
                                    <p:animMotion origin="layout" path="M 0.0092 -0.0037 C 0.0191 -0.0219 0.04653 -0.07433 0.06892 -0.11351 C 0.10746 -0.19556 0.10156 -0.18538 0.14305 -0.23936 C 0.18455 -0.29334 0.22292 -0.16132 0.24983 -0.13541 C 0.2993 -0.04966 0.34531 -0.05552 0.40573 -0.03763 C 0.47326 -0.01974 0.47448 -0.02961 0.5243 -0.02313 C 0.58906 -0.01573 0.71285 -0.00617 0.7625 -0.00185 " pathEditMode="relative" rAng="0" ptsTypes="afsfffa">
                                      <p:cBhvr>
                                        <p:cTn id="9" dur="4000" fill="hold"/>
                                        <p:tgtEl>
                                          <p:spTgt spid="25"/>
                                        </p:tgtEl>
                                        <p:attrNameLst>
                                          <p:attrName>ppt_x</p:attrName>
                                          <p:attrName>ppt_y</p:attrName>
                                        </p:attrNameLst>
                                      </p:cBhvr>
                                      <p:rCtr x="37656" y="-14405"/>
                                    </p:animMotion>
                                  </p:childTnLst>
                                </p:cTn>
                              </p:par>
                              <p:par>
                                <p:cTn id="10" presetID="18" presetClass="entr" presetSubtype="3"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upRight)">
                                      <p:cBhvr>
                                        <p:cTn id="12" dur="2000"/>
                                        <p:tgtEl>
                                          <p:spTgt spid="22"/>
                                        </p:tgtEl>
                                      </p:cBhvr>
                                    </p:animEffect>
                                  </p:childTnLst>
                                </p:cTn>
                              </p:par>
                              <p:par>
                                <p:cTn id="13" presetID="10" presetClass="exit" presetSubtype="0" fill="hold" nodeType="withEffect">
                                  <p:stCondLst>
                                    <p:cond delay="1500"/>
                                  </p:stCondLst>
                                  <p:childTnLst>
                                    <p:animEffect transition="out" filter="fade">
                                      <p:cBhvr>
                                        <p:cTn id="14" dur="1250"/>
                                        <p:tgtEl>
                                          <p:spTgt spid="25"/>
                                        </p:tgtEl>
                                      </p:cBhvr>
                                    </p:animEffect>
                                    <p:set>
                                      <p:cBhvr>
                                        <p:cTn id="15" dur="1" fill="hold">
                                          <p:stCondLst>
                                            <p:cond delay="1249"/>
                                          </p:stCondLst>
                                        </p:cTn>
                                        <p:tgtEl>
                                          <p:spTgt spid="2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35" presetClass="path" presetSubtype="0" decel="25000" fill="hold" nodeType="withEffect">
                                  <p:stCondLst>
                                    <p:cond delay="0"/>
                                  </p:stCondLst>
                                  <p:childTnLst>
                                    <p:animMotion origin="layout" path="M 0 0 L -0.25 0 E" pathEditMode="relative" ptsTypes="">
                                      <p:cBhvr>
                                        <p:cTn id="20" dur="1000" spd="-100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47fad2980124742eb3a1b2ef6477a9279f5fc26"/>
  <p:tag name="ISPRING_RESOURCE_PATHS_HASH_2" val="d37abab25022b8b94d9063f583dc290b5d0f6d8"/>
</p:tagLst>
</file>

<file path=ppt/theme/theme1.xml><?xml version="1.0" encoding="utf-8"?>
<a:theme xmlns:a="http://schemas.openxmlformats.org/drawingml/2006/main" name="Office Theme">
  <a:themeElements>
    <a:clrScheme name="SPN-55">
      <a:dk1>
        <a:sysClr val="windowText" lastClr="000000"/>
      </a:dk1>
      <a:lt1>
        <a:sysClr val="window" lastClr="FFFFFF"/>
      </a:lt1>
      <a:dk2>
        <a:srgbClr val="655521"/>
      </a:dk2>
      <a:lt2>
        <a:srgbClr val="F5C63A"/>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 Title and Content">
  <a:themeElements>
    <a:clrScheme name="">
      <a:dk1>
        <a:srgbClr val="000000"/>
      </a:dk1>
      <a:lt1>
        <a:srgbClr val="000000"/>
      </a:lt1>
      <a:dk2>
        <a:srgbClr val="000000"/>
      </a:dk2>
      <a:lt2>
        <a:srgbClr val="000000"/>
      </a:lt2>
      <a:accent1>
        <a:srgbClr val="FFFFFF"/>
      </a:accent1>
      <a:accent2>
        <a:srgbClr val="333399"/>
      </a:accent2>
      <a:accent3>
        <a:srgbClr val="AAAAAA"/>
      </a:accent3>
      <a:accent4>
        <a:srgbClr val="000000"/>
      </a:accent4>
      <a:accent5>
        <a:srgbClr val="FFFFFF"/>
      </a:accent5>
      <a:accent6>
        <a:srgbClr val="2D2D8A"/>
      </a:accent6>
      <a:hlink>
        <a:srgbClr val="009999"/>
      </a:hlink>
      <a:folHlink>
        <a:srgbClr val="99CC00"/>
      </a:folHlink>
    </a:clrScheme>
    <a:fontScheme name="Default - Title and Content">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SPN-55">
      <a:dk1>
        <a:sysClr val="windowText" lastClr="000000"/>
      </a:dk1>
      <a:lt1>
        <a:sysClr val="window" lastClr="FFFFFF"/>
      </a:lt1>
      <a:dk2>
        <a:srgbClr val="655521"/>
      </a:dk2>
      <a:lt2>
        <a:srgbClr val="F5C63A"/>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SPN-55">
      <a:dk1>
        <a:sysClr val="windowText" lastClr="000000"/>
      </a:dk1>
      <a:lt1>
        <a:sysClr val="window" lastClr="FFFFFF"/>
      </a:lt1>
      <a:dk2>
        <a:srgbClr val="655521"/>
      </a:dk2>
      <a:lt2>
        <a:srgbClr val="F5C63A"/>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9733</TotalTime>
  <Words>1004</Words>
  <Application>Microsoft Macintosh PowerPoint</Application>
  <PresentationFormat>On-screen Show (16:9)</PresentationFormat>
  <Paragraphs>134</Paragraphs>
  <Slides>44</Slides>
  <Notes>10</Notes>
  <HiddenSlides>0</HiddenSlides>
  <MMClips>0</MMClips>
  <ScaleCrop>false</ScaleCrop>
  <HeadingPairs>
    <vt:vector size="4" baseType="variant">
      <vt:variant>
        <vt:lpstr>Theme</vt:lpstr>
      </vt:variant>
      <vt:variant>
        <vt:i4>7</vt:i4>
      </vt:variant>
      <vt:variant>
        <vt:lpstr>Slide Titles</vt:lpstr>
      </vt:variant>
      <vt:variant>
        <vt:i4>44</vt:i4>
      </vt:variant>
    </vt:vector>
  </HeadingPairs>
  <TitlesOfParts>
    <vt:vector size="51" baseType="lpstr">
      <vt:lpstr>Office Theme</vt:lpstr>
      <vt:lpstr>1_Office Theme</vt:lpstr>
      <vt:lpstr>2_Office Theme</vt:lpstr>
      <vt:lpstr>1_Default - Title and Content</vt:lpstr>
      <vt:lpstr>4_Office Theme</vt:lpstr>
      <vt:lpstr>5_Office Theme</vt:lpstr>
      <vt:lpstr>6_Office Theme</vt:lpstr>
      <vt:lpstr>PowerPoint Presentation</vt:lpstr>
      <vt:lpstr>Why diseases spread quickly</vt:lpstr>
      <vt:lpstr>Why new diseases emerge</vt:lpstr>
      <vt:lpstr>PowerPoint Presentation</vt:lpstr>
      <vt:lpstr>Epidemic curve</vt:lpstr>
      <vt:lpstr>Epidemic curve</vt:lpstr>
      <vt:lpstr>Epidemic curve</vt:lpstr>
      <vt:lpstr>Epidemic curve</vt:lpstr>
      <vt:lpstr>Epidemic curve</vt:lpstr>
      <vt:lpstr>Epidemic curve</vt:lpstr>
      <vt:lpstr>Early detection is working</vt:lpstr>
      <vt:lpstr>How big a difference is 23 days vs.167 days?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detection is working</vt:lpstr>
      <vt:lpstr>New ideas, policies and technology</vt:lpstr>
      <vt:lpstr>A Better and Faster Signal?</vt:lpstr>
      <vt:lpstr>A Better and Faster Signal?</vt:lpstr>
      <vt:lpstr>PowerPoint Presentation</vt:lpstr>
      <vt:lpstr>PowerPoint Presentation</vt:lpstr>
      <vt:lpstr>Vaccine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Hotspots for pandemic threats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Gary</dc:creator>
  <cp:keywords/>
  <dc:description/>
  <cp:lastModifiedBy>Mark Smolinski</cp:lastModifiedBy>
  <cp:revision>394</cp:revision>
  <dcterms:created xsi:type="dcterms:W3CDTF">2013-05-07T23:16:49Z</dcterms:created>
  <dcterms:modified xsi:type="dcterms:W3CDTF">2013-11-18T15:42:30Z</dcterms:modified>
  <cp:category/>
</cp:coreProperties>
</file>